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78" r:id="rId3"/>
    <p:sldId id="257" r:id="rId4"/>
    <p:sldId id="258" r:id="rId5"/>
    <p:sldId id="259" r:id="rId6"/>
    <p:sldId id="260" r:id="rId7"/>
    <p:sldId id="262" r:id="rId8"/>
    <p:sldId id="263" r:id="rId9"/>
    <p:sldId id="264" r:id="rId10"/>
    <p:sldId id="266" r:id="rId11"/>
    <p:sldId id="267" r:id="rId12"/>
    <p:sldId id="273" r:id="rId13"/>
    <p:sldId id="279" r:id="rId14"/>
    <p:sldId id="269" r:id="rId15"/>
    <p:sldId id="272" r:id="rId16"/>
    <p:sldId id="274" r:id="rId17"/>
    <p:sldId id="277"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25" d="100"/>
          <a:sy n="125" d="100"/>
        </p:scale>
        <p:origin x="679" y="1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3C49F613-CE46-4326-80AE-FD2F3E19973E}" type="datetimeFigureOut">
              <a:rPr lang="zh-CN" altLang="en-US" smtClean="0"/>
              <a:t>2018/8/8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fld id="{16B725A2-FED6-476F-8B83-8F3C0A9F1A17}" type="slidenum">
              <a:rPr lang="zh-CN" altLang="en-US" smtClean="0"/>
              <a:t>‹#›</a:t>
            </a:fld>
            <a:endParaRPr lang="zh-CN" altLang="en-US"/>
          </a:p>
        </p:txBody>
      </p:sp>
    </p:spTree>
    <p:extLst>
      <p:ext uri="{BB962C8B-B14F-4D97-AF65-F5344CB8AC3E}">
        <p14:creationId xmlns:p14="http://schemas.microsoft.com/office/powerpoint/2010/main" val="3762839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3C49F613-CE46-4326-80AE-FD2F3E19973E}" type="datetimeFigureOut">
              <a:rPr lang="zh-CN" altLang="en-US" smtClean="0"/>
              <a:t>2018/8/8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16B725A2-FED6-476F-8B83-8F3C0A9F1A17}" type="slidenum">
              <a:rPr lang="zh-CN" altLang="en-US" smtClean="0"/>
              <a:t>‹#›</a:t>
            </a:fld>
            <a:endParaRPr lang="zh-CN" altLang="en-US"/>
          </a:p>
        </p:txBody>
      </p:sp>
    </p:spTree>
    <p:extLst>
      <p:ext uri="{BB962C8B-B14F-4D97-AF65-F5344CB8AC3E}">
        <p14:creationId xmlns:p14="http://schemas.microsoft.com/office/powerpoint/2010/main" val="4269442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3C49F613-CE46-4326-80AE-FD2F3E19973E}" type="datetimeFigureOut">
              <a:rPr lang="zh-CN" altLang="en-US" smtClean="0"/>
              <a:t>2018/8/8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16B725A2-FED6-476F-8B83-8F3C0A9F1A17}" type="slidenum">
              <a:rPr lang="zh-CN" altLang="en-US" smtClean="0"/>
              <a:t>‹#›</a:t>
            </a:fld>
            <a:endParaRPr lang="zh-CN" altLang="en-US"/>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934617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编辑母版文本样式</a:t>
            </a:r>
          </a:p>
        </p:txBody>
      </p:sp>
      <p:sp>
        <p:nvSpPr>
          <p:cNvPr id="5" name="Date Placeholder 4"/>
          <p:cNvSpPr>
            <a:spLocks noGrp="1"/>
          </p:cNvSpPr>
          <p:nvPr>
            <p:ph type="dt" sz="half" idx="10"/>
          </p:nvPr>
        </p:nvSpPr>
        <p:spPr/>
        <p:txBody>
          <a:bodyPr/>
          <a:lstStyle/>
          <a:p>
            <a:fld id="{3C49F613-CE46-4326-80AE-FD2F3E19973E}" type="datetimeFigureOut">
              <a:rPr lang="zh-CN" altLang="en-US" smtClean="0"/>
              <a:t>2018/8/8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16B725A2-FED6-476F-8B83-8F3C0A9F1A17}" type="slidenum">
              <a:rPr lang="zh-CN" altLang="en-US" smtClean="0"/>
              <a:t>‹#›</a:t>
            </a:fld>
            <a:endParaRPr lang="zh-CN" altLang="en-US"/>
          </a:p>
        </p:txBody>
      </p:sp>
    </p:spTree>
    <p:extLst>
      <p:ext uri="{BB962C8B-B14F-4D97-AF65-F5344CB8AC3E}">
        <p14:creationId xmlns:p14="http://schemas.microsoft.com/office/powerpoint/2010/main" val="21385567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编辑母版文本样式</a:t>
            </a:r>
          </a:p>
        </p:txBody>
      </p:sp>
      <p:sp>
        <p:nvSpPr>
          <p:cNvPr id="5" name="Date Placeholder 4"/>
          <p:cNvSpPr>
            <a:spLocks noGrp="1"/>
          </p:cNvSpPr>
          <p:nvPr>
            <p:ph type="dt" sz="half" idx="10"/>
          </p:nvPr>
        </p:nvSpPr>
        <p:spPr/>
        <p:txBody>
          <a:bodyPr/>
          <a:lstStyle/>
          <a:p>
            <a:fld id="{3C49F613-CE46-4326-80AE-FD2F3E19973E}" type="datetimeFigureOut">
              <a:rPr lang="zh-CN" altLang="en-US" smtClean="0"/>
              <a:t>2018/8/8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16B725A2-FED6-476F-8B83-8F3C0A9F1A17}" type="slidenum">
              <a:rPr lang="zh-CN" altLang="en-US" smtClean="0"/>
              <a:t>‹#›</a:t>
            </a:fld>
            <a:endParaRPr lang="zh-CN" altLang="en-US"/>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2256376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编辑母版文本样式</a:t>
            </a:r>
          </a:p>
        </p:txBody>
      </p:sp>
      <p:sp>
        <p:nvSpPr>
          <p:cNvPr id="5" name="Date Placeholder 4"/>
          <p:cNvSpPr>
            <a:spLocks noGrp="1"/>
          </p:cNvSpPr>
          <p:nvPr>
            <p:ph type="dt" sz="half" idx="10"/>
          </p:nvPr>
        </p:nvSpPr>
        <p:spPr/>
        <p:txBody>
          <a:bodyPr/>
          <a:lstStyle/>
          <a:p>
            <a:fld id="{3C49F613-CE46-4326-80AE-FD2F3E19973E}" type="datetimeFigureOut">
              <a:rPr lang="zh-CN" altLang="en-US" smtClean="0"/>
              <a:t>2018/8/8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16B725A2-FED6-476F-8B83-8F3C0A9F1A17}" type="slidenum">
              <a:rPr lang="zh-CN" altLang="en-US" smtClean="0"/>
              <a:t>‹#›</a:t>
            </a:fld>
            <a:endParaRPr lang="zh-CN" altLang="en-US"/>
          </a:p>
        </p:txBody>
      </p:sp>
    </p:spTree>
    <p:extLst>
      <p:ext uri="{BB962C8B-B14F-4D97-AF65-F5344CB8AC3E}">
        <p14:creationId xmlns:p14="http://schemas.microsoft.com/office/powerpoint/2010/main" val="1346763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3C49F613-CE46-4326-80AE-FD2F3E19973E}" type="datetimeFigureOut">
              <a:rPr lang="zh-CN" altLang="en-US" smtClean="0"/>
              <a:t>2018/8/8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6B725A2-FED6-476F-8B83-8F3C0A9F1A17}" type="slidenum">
              <a:rPr lang="zh-CN" altLang="en-US" smtClean="0"/>
              <a:t>‹#›</a:t>
            </a:fld>
            <a:endParaRPr lang="zh-CN" altLang="en-US"/>
          </a:p>
        </p:txBody>
      </p:sp>
    </p:spTree>
    <p:extLst>
      <p:ext uri="{BB962C8B-B14F-4D97-AF65-F5344CB8AC3E}">
        <p14:creationId xmlns:p14="http://schemas.microsoft.com/office/powerpoint/2010/main" val="38136637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3C49F613-CE46-4326-80AE-FD2F3E19973E}" type="datetimeFigureOut">
              <a:rPr lang="zh-CN" altLang="en-US" smtClean="0"/>
              <a:t>2018/8/8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6B725A2-FED6-476F-8B83-8F3C0A9F1A17}" type="slidenum">
              <a:rPr lang="zh-CN" altLang="en-US" smtClean="0"/>
              <a:t>‹#›</a:t>
            </a:fld>
            <a:endParaRPr lang="zh-CN" altLang="en-US"/>
          </a:p>
        </p:txBody>
      </p:sp>
    </p:spTree>
    <p:extLst>
      <p:ext uri="{BB962C8B-B14F-4D97-AF65-F5344CB8AC3E}">
        <p14:creationId xmlns:p14="http://schemas.microsoft.com/office/powerpoint/2010/main" val="2748024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3C49F613-CE46-4326-80AE-FD2F3E19973E}" type="datetimeFigureOut">
              <a:rPr lang="zh-CN" altLang="en-US" smtClean="0"/>
              <a:t>2018/8/8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6B725A2-FED6-476F-8B83-8F3C0A9F1A17}" type="slidenum">
              <a:rPr lang="zh-CN" altLang="en-US" smtClean="0"/>
              <a:t>‹#›</a:t>
            </a:fld>
            <a:endParaRPr lang="zh-CN" altLang="en-US"/>
          </a:p>
        </p:txBody>
      </p:sp>
    </p:spTree>
    <p:extLst>
      <p:ext uri="{BB962C8B-B14F-4D97-AF65-F5344CB8AC3E}">
        <p14:creationId xmlns:p14="http://schemas.microsoft.com/office/powerpoint/2010/main" val="1865885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3C49F613-CE46-4326-80AE-FD2F3E19973E}" type="datetimeFigureOut">
              <a:rPr lang="zh-CN" altLang="en-US" smtClean="0"/>
              <a:t>2018/8/8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16B725A2-FED6-476F-8B83-8F3C0A9F1A17}" type="slidenum">
              <a:rPr lang="zh-CN" altLang="en-US" smtClean="0"/>
              <a:t>‹#›</a:t>
            </a:fld>
            <a:endParaRPr lang="zh-CN" altLang="en-US"/>
          </a:p>
        </p:txBody>
      </p:sp>
    </p:spTree>
    <p:extLst>
      <p:ext uri="{BB962C8B-B14F-4D97-AF65-F5344CB8AC3E}">
        <p14:creationId xmlns:p14="http://schemas.microsoft.com/office/powerpoint/2010/main" val="1350465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3C49F613-CE46-4326-80AE-FD2F3E19973E}" type="datetimeFigureOut">
              <a:rPr lang="zh-CN" altLang="en-US" smtClean="0"/>
              <a:t>2018/8/8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fld id="{16B725A2-FED6-476F-8B83-8F3C0A9F1A17}" type="slidenum">
              <a:rPr lang="zh-CN" altLang="en-US" smtClean="0"/>
              <a:t>‹#›</a:t>
            </a:fld>
            <a:endParaRPr lang="zh-CN" altLang="en-US"/>
          </a:p>
        </p:txBody>
      </p:sp>
    </p:spTree>
    <p:extLst>
      <p:ext uri="{BB962C8B-B14F-4D97-AF65-F5344CB8AC3E}">
        <p14:creationId xmlns:p14="http://schemas.microsoft.com/office/powerpoint/2010/main" val="549608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3C49F613-CE46-4326-80AE-FD2F3E19973E}" type="datetimeFigureOut">
              <a:rPr lang="zh-CN" altLang="en-US" smtClean="0"/>
              <a:t>2018/8/8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fld id="{16B725A2-FED6-476F-8B83-8F3C0A9F1A17}" type="slidenum">
              <a:rPr lang="zh-CN" altLang="en-US" smtClean="0"/>
              <a:t>‹#›</a:t>
            </a:fld>
            <a:endParaRPr lang="zh-CN" altLang="en-US"/>
          </a:p>
        </p:txBody>
      </p:sp>
    </p:spTree>
    <p:extLst>
      <p:ext uri="{BB962C8B-B14F-4D97-AF65-F5344CB8AC3E}">
        <p14:creationId xmlns:p14="http://schemas.microsoft.com/office/powerpoint/2010/main" val="1776064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3C49F613-CE46-4326-80AE-FD2F3E19973E}" type="datetimeFigureOut">
              <a:rPr lang="zh-CN" altLang="en-US" smtClean="0"/>
              <a:t>2018/8/8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16B725A2-FED6-476F-8B83-8F3C0A9F1A17}" type="slidenum">
              <a:rPr lang="zh-CN" altLang="en-US" smtClean="0"/>
              <a:t>‹#›</a:t>
            </a:fld>
            <a:endParaRPr lang="zh-CN" altLang="en-US"/>
          </a:p>
        </p:txBody>
      </p:sp>
    </p:spTree>
    <p:extLst>
      <p:ext uri="{BB962C8B-B14F-4D97-AF65-F5344CB8AC3E}">
        <p14:creationId xmlns:p14="http://schemas.microsoft.com/office/powerpoint/2010/main" val="455108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49F613-CE46-4326-80AE-FD2F3E19973E}" type="datetimeFigureOut">
              <a:rPr lang="zh-CN" altLang="en-US" smtClean="0"/>
              <a:t>2018/8/8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16B725A2-FED6-476F-8B83-8F3C0A9F1A17}" type="slidenum">
              <a:rPr lang="zh-CN" altLang="en-US" smtClean="0"/>
              <a:t>‹#›</a:t>
            </a:fld>
            <a:endParaRPr lang="zh-CN" altLang="en-US"/>
          </a:p>
        </p:txBody>
      </p:sp>
    </p:spTree>
    <p:extLst>
      <p:ext uri="{BB962C8B-B14F-4D97-AF65-F5344CB8AC3E}">
        <p14:creationId xmlns:p14="http://schemas.microsoft.com/office/powerpoint/2010/main" val="3522409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zh-CN" altLang="en-US"/>
              <a:t>单击此处编辑母版标题样式</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3C49F613-CE46-4326-80AE-FD2F3E19973E}" type="datetimeFigureOut">
              <a:rPr lang="zh-CN" altLang="en-US" smtClean="0"/>
              <a:t>2018/8/8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16B725A2-FED6-476F-8B83-8F3C0A9F1A17}" type="slidenum">
              <a:rPr lang="zh-CN" altLang="en-US" smtClean="0"/>
              <a:t>‹#›</a:t>
            </a:fld>
            <a:endParaRPr lang="zh-CN" altLang="en-US"/>
          </a:p>
        </p:txBody>
      </p:sp>
    </p:spTree>
    <p:extLst>
      <p:ext uri="{BB962C8B-B14F-4D97-AF65-F5344CB8AC3E}">
        <p14:creationId xmlns:p14="http://schemas.microsoft.com/office/powerpoint/2010/main" val="906237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3C49F613-CE46-4326-80AE-FD2F3E19973E}" type="datetimeFigureOut">
              <a:rPr lang="zh-CN" altLang="en-US" smtClean="0"/>
              <a:t>2018/8/8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16B725A2-FED6-476F-8B83-8F3C0A9F1A17}" type="slidenum">
              <a:rPr lang="zh-CN" altLang="en-US" smtClean="0"/>
              <a:t>‹#›</a:t>
            </a:fld>
            <a:endParaRPr lang="zh-CN" altLang="en-US"/>
          </a:p>
        </p:txBody>
      </p:sp>
    </p:spTree>
    <p:extLst>
      <p:ext uri="{BB962C8B-B14F-4D97-AF65-F5344CB8AC3E}">
        <p14:creationId xmlns:p14="http://schemas.microsoft.com/office/powerpoint/2010/main" val="620944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285"/>
            <a:ext cx="1952272" cy="6852968"/>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3C49F613-CE46-4326-80AE-FD2F3E19973E}" type="datetimeFigureOut">
              <a:rPr lang="zh-CN" altLang="en-US" smtClean="0"/>
              <a:t>2018/8/8</a:t>
            </a:fld>
            <a:endParaRPr lang="zh-CN" altLang="en-US"/>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bwMode="gray">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fld id="{16B725A2-FED6-476F-8B83-8F3C0A9F1A17}" type="slidenum">
              <a:rPr lang="zh-CN" altLang="en-US" smtClean="0"/>
              <a:t>‹#›</a:t>
            </a:fld>
            <a:endParaRPr lang="zh-CN" altLang="en-US"/>
          </a:p>
        </p:txBody>
      </p:sp>
    </p:spTree>
    <p:extLst>
      <p:ext uri="{BB962C8B-B14F-4D97-AF65-F5344CB8AC3E}">
        <p14:creationId xmlns:p14="http://schemas.microsoft.com/office/powerpoint/2010/main" val="96312792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AF9B88-870A-4628-9A5D-B552491D1C36}"/>
              </a:ext>
            </a:extLst>
          </p:cNvPr>
          <p:cNvSpPr>
            <a:spLocks noGrp="1"/>
          </p:cNvSpPr>
          <p:nvPr>
            <p:ph type="ctrTitle"/>
          </p:nvPr>
        </p:nvSpPr>
        <p:spPr>
          <a:xfrm>
            <a:off x="1382183" y="347131"/>
            <a:ext cx="6379633" cy="1643709"/>
          </a:xfrm>
        </p:spPr>
        <p:txBody>
          <a:bodyPr>
            <a:normAutofit fontScale="90000"/>
          </a:bodyPr>
          <a:lstStyle/>
          <a:p>
            <a:pPr algn="ctr"/>
            <a:r>
              <a:rPr lang="zh-CN" altLang="en-US" dirty="0"/>
              <a:t>基于无人机的立体空气质量检测系统</a:t>
            </a:r>
          </a:p>
        </p:txBody>
      </p:sp>
      <p:sp>
        <p:nvSpPr>
          <p:cNvPr id="6" name="副标题 2">
            <a:extLst>
              <a:ext uri="{FF2B5EF4-FFF2-40B4-BE49-F238E27FC236}">
                <a16:creationId xmlns:a16="http://schemas.microsoft.com/office/drawing/2014/main" id="{C81C1897-3AB1-45D4-BE47-944AE1BE75B8}"/>
              </a:ext>
            </a:extLst>
          </p:cNvPr>
          <p:cNvSpPr>
            <a:spLocks noGrp="1"/>
          </p:cNvSpPr>
          <p:nvPr>
            <p:ph type="subTitle" idx="1"/>
          </p:nvPr>
        </p:nvSpPr>
        <p:spPr>
          <a:xfrm>
            <a:off x="1569494" y="5645739"/>
            <a:ext cx="6858000" cy="650732"/>
          </a:xfrm>
        </p:spPr>
        <p:txBody>
          <a:bodyPr>
            <a:normAutofit fontScale="92500" lnSpcReduction="20000"/>
          </a:bodyPr>
          <a:lstStyle/>
          <a:p>
            <a:pPr algn="r"/>
            <a:r>
              <a:rPr lang="zh-CN" altLang="en-US" dirty="0"/>
              <a:t>汪旸</a:t>
            </a:r>
            <a:endParaRPr lang="en-US" altLang="zh-CN" dirty="0"/>
          </a:p>
          <a:p>
            <a:pPr algn="r"/>
            <a:r>
              <a:rPr lang="en-US" altLang="zh-CN" dirty="0"/>
              <a:t>2018.7.21</a:t>
            </a:r>
            <a:endParaRPr lang="zh-CN" altLang="en-US" dirty="0"/>
          </a:p>
        </p:txBody>
      </p:sp>
      <p:pic>
        <p:nvPicPr>
          <p:cNvPr id="7" name="Picture 6" descr="A picture containing ground, road, transport, sitting&#10;&#10;Description generated with very high confidence">
            <a:extLst>
              <a:ext uri="{FF2B5EF4-FFF2-40B4-BE49-F238E27FC236}">
                <a16:creationId xmlns:a16="http://schemas.microsoft.com/office/drawing/2014/main" id="{A66790C0-ACB4-4B96-8971-5D2D91B00C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102" y="2206742"/>
            <a:ext cx="5118099" cy="3717240"/>
          </a:xfrm>
          <a:prstGeom prst="rect">
            <a:avLst/>
          </a:prstGeom>
        </p:spPr>
      </p:pic>
    </p:spTree>
    <p:extLst>
      <p:ext uri="{BB962C8B-B14F-4D97-AF65-F5344CB8AC3E}">
        <p14:creationId xmlns:p14="http://schemas.microsoft.com/office/powerpoint/2010/main" val="9691481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10373D-E921-4602-B4BA-848BD06A1378}"/>
              </a:ext>
            </a:extLst>
          </p:cNvPr>
          <p:cNvSpPr>
            <a:spLocks noGrp="1"/>
          </p:cNvSpPr>
          <p:nvPr>
            <p:ph type="title"/>
          </p:nvPr>
        </p:nvSpPr>
        <p:spPr/>
        <p:txBody>
          <a:bodyPr/>
          <a:lstStyle/>
          <a:p>
            <a:r>
              <a:rPr lang="zh-CN" altLang="en-US" dirty="0"/>
              <a:t>系统设计与实现</a:t>
            </a:r>
          </a:p>
        </p:txBody>
      </p:sp>
      <p:pic>
        <p:nvPicPr>
          <p:cNvPr id="7" name="内容占位符 6" descr="http://127.0.0.1:51004/local/RzpcR2l0UmVwb3NpdG9yeVxSRF9aSlVfMTgwMjI0X0ludkNvbnRlc3RccGljXOaAu-S9k-ezu-e7n-a1geeoi-Wbvi5qcGc=">
            <a:extLst>
              <a:ext uri="{FF2B5EF4-FFF2-40B4-BE49-F238E27FC236}">
                <a16:creationId xmlns:a16="http://schemas.microsoft.com/office/drawing/2014/main" id="{A9F89E20-606B-4C8C-B3D4-84B441FF073C}"/>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73870" y="1391574"/>
            <a:ext cx="1484065" cy="4594420"/>
          </a:xfrm>
          <a:prstGeom prst="rect">
            <a:avLst/>
          </a:prstGeom>
          <a:noFill/>
          <a:ln>
            <a:noFill/>
          </a:ln>
        </p:spPr>
      </p:pic>
      <p:sp>
        <p:nvSpPr>
          <p:cNvPr id="9" name="文本框 8">
            <a:extLst>
              <a:ext uri="{FF2B5EF4-FFF2-40B4-BE49-F238E27FC236}">
                <a16:creationId xmlns:a16="http://schemas.microsoft.com/office/drawing/2014/main" id="{7138BDE8-B14C-4B95-AE29-67D0066DC742}"/>
              </a:ext>
            </a:extLst>
          </p:cNvPr>
          <p:cNvSpPr txBox="1"/>
          <p:nvPr/>
        </p:nvSpPr>
        <p:spPr>
          <a:xfrm>
            <a:off x="2244999" y="6129864"/>
            <a:ext cx="1341805" cy="369332"/>
          </a:xfrm>
          <a:prstGeom prst="rect">
            <a:avLst/>
          </a:prstGeom>
          <a:noFill/>
        </p:spPr>
        <p:txBody>
          <a:bodyPr wrap="square" rtlCol="0">
            <a:spAutoFit/>
          </a:bodyPr>
          <a:lstStyle/>
          <a:p>
            <a:r>
              <a:rPr lang="en-US" altLang="zh-CN" dirty="0"/>
              <a:t>APP</a:t>
            </a:r>
            <a:r>
              <a:rPr lang="zh-CN" altLang="en-US" dirty="0"/>
              <a:t>流程图</a:t>
            </a:r>
          </a:p>
        </p:txBody>
      </p:sp>
      <p:sp>
        <p:nvSpPr>
          <p:cNvPr id="11" name="文本框 10">
            <a:extLst>
              <a:ext uri="{FF2B5EF4-FFF2-40B4-BE49-F238E27FC236}">
                <a16:creationId xmlns:a16="http://schemas.microsoft.com/office/drawing/2014/main" id="{BEB8351D-80B4-4909-92DD-B3B3DF87A914}"/>
              </a:ext>
            </a:extLst>
          </p:cNvPr>
          <p:cNvSpPr txBox="1"/>
          <p:nvPr/>
        </p:nvSpPr>
        <p:spPr>
          <a:xfrm>
            <a:off x="5582773" y="6129864"/>
            <a:ext cx="1080929" cy="369332"/>
          </a:xfrm>
          <a:prstGeom prst="rect">
            <a:avLst/>
          </a:prstGeom>
          <a:noFill/>
        </p:spPr>
        <p:txBody>
          <a:bodyPr wrap="square" rtlCol="0">
            <a:spAutoFit/>
          </a:bodyPr>
          <a:lstStyle/>
          <a:p>
            <a:r>
              <a:rPr lang="en-US" altLang="zh-CN" dirty="0"/>
              <a:t>APP</a:t>
            </a:r>
            <a:r>
              <a:rPr lang="zh-CN" altLang="en-US" dirty="0"/>
              <a:t>后台</a:t>
            </a:r>
          </a:p>
        </p:txBody>
      </p:sp>
      <p:pic>
        <p:nvPicPr>
          <p:cNvPr id="16" name="图片 15">
            <a:extLst>
              <a:ext uri="{FF2B5EF4-FFF2-40B4-BE49-F238E27FC236}">
                <a16:creationId xmlns:a16="http://schemas.microsoft.com/office/drawing/2014/main" id="{552CA8FE-DA7D-4699-BFF1-6E25F51A2DEA}"/>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4870094" y="1391574"/>
            <a:ext cx="2506288" cy="4452348"/>
          </a:xfrm>
          <a:prstGeom prst="rect">
            <a:avLst/>
          </a:prstGeom>
          <a:noFill/>
          <a:ln>
            <a:noFill/>
          </a:ln>
        </p:spPr>
      </p:pic>
    </p:spTree>
    <p:extLst>
      <p:ext uri="{BB962C8B-B14F-4D97-AF65-F5344CB8AC3E}">
        <p14:creationId xmlns:p14="http://schemas.microsoft.com/office/powerpoint/2010/main" val="2039184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10373D-E921-4602-B4BA-848BD06A1378}"/>
              </a:ext>
            </a:extLst>
          </p:cNvPr>
          <p:cNvSpPr>
            <a:spLocks noGrp="1"/>
          </p:cNvSpPr>
          <p:nvPr>
            <p:ph type="title"/>
          </p:nvPr>
        </p:nvSpPr>
        <p:spPr/>
        <p:txBody>
          <a:bodyPr/>
          <a:lstStyle/>
          <a:p>
            <a:r>
              <a:rPr lang="zh-CN" altLang="en-US" dirty="0"/>
              <a:t>系统设计与实现</a:t>
            </a:r>
          </a:p>
        </p:txBody>
      </p:sp>
      <p:sp>
        <p:nvSpPr>
          <p:cNvPr id="9" name="文本框 8">
            <a:extLst>
              <a:ext uri="{FF2B5EF4-FFF2-40B4-BE49-F238E27FC236}">
                <a16:creationId xmlns:a16="http://schemas.microsoft.com/office/drawing/2014/main" id="{7138BDE8-B14C-4B95-AE29-67D0066DC742}"/>
              </a:ext>
            </a:extLst>
          </p:cNvPr>
          <p:cNvSpPr txBox="1"/>
          <p:nvPr/>
        </p:nvSpPr>
        <p:spPr>
          <a:xfrm>
            <a:off x="4022417" y="5655302"/>
            <a:ext cx="1099166" cy="369332"/>
          </a:xfrm>
          <a:prstGeom prst="rect">
            <a:avLst/>
          </a:prstGeom>
          <a:noFill/>
        </p:spPr>
        <p:txBody>
          <a:bodyPr wrap="square" rtlCol="0">
            <a:spAutoFit/>
          </a:bodyPr>
          <a:lstStyle/>
          <a:p>
            <a:r>
              <a:rPr lang="zh-CN" altLang="en-US" dirty="0"/>
              <a:t>安装调试</a:t>
            </a:r>
          </a:p>
        </p:txBody>
      </p:sp>
      <p:pic>
        <p:nvPicPr>
          <p:cNvPr id="10" name="图片 9" descr="http://127.0.0.1:51004/local/RzpcR2l0UmVwb3NpdG9yeVxSRF9aSlVfMTgwMjI0X0ludkNvbnRlc3RccGljXOWuieijheiwg-ivlTEuanBn">
            <a:extLst>
              <a:ext uri="{FF2B5EF4-FFF2-40B4-BE49-F238E27FC236}">
                <a16:creationId xmlns:a16="http://schemas.microsoft.com/office/drawing/2014/main" id="{E7D53C38-5D23-4560-8986-17207E59FDB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8350" y="1690689"/>
            <a:ext cx="5067300" cy="3802380"/>
          </a:xfrm>
          <a:prstGeom prst="rect">
            <a:avLst/>
          </a:prstGeom>
          <a:noFill/>
          <a:ln>
            <a:noFill/>
          </a:ln>
        </p:spPr>
      </p:pic>
    </p:spTree>
    <p:extLst>
      <p:ext uri="{BB962C8B-B14F-4D97-AF65-F5344CB8AC3E}">
        <p14:creationId xmlns:p14="http://schemas.microsoft.com/office/powerpoint/2010/main" val="3340494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10373D-E921-4602-B4BA-848BD06A1378}"/>
              </a:ext>
            </a:extLst>
          </p:cNvPr>
          <p:cNvSpPr>
            <a:spLocks noGrp="1"/>
          </p:cNvSpPr>
          <p:nvPr>
            <p:ph type="title"/>
          </p:nvPr>
        </p:nvSpPr>
        <p:spPr/>
        <p:txBody>
          <a:bodyPr/>
          <a:lstStyle/>
          <a:p>
            <a:r>
              <a:rPr lang="zh-CN" altLang="en-US" dirty="0"/>
              <a:t>系统设计与实现</a:t>
            </a:r>
          </a:p>
        </p:txBody>
      </p:sp>
      <p:sp>
        <p:nvSpPr>
          <p:cNvPr id="9" name="文本框 8">
            <a:extLst>
              <a:ext uri="{FF2B5EF4-FFF2-40B4-BE49-F238E27FC236}">
                <a16:creationId xmlns:a16="http://schemas.microsoft.com/office/drawing/2014/main" id="{7138BDE8-B14C-4B95-AE29-67D0066DC742}"/>
              </a:ext>
            </a:extLst>
          </p:cNvPr>
          <p:cNvSpPr txBox="1"/>
          <p:nvPr/>
        </p:nvSpPr>
        <p:spPr>
          <a:xfrm>
            <a:off x="1426365" y="5864558"/>
            <a:ext cx="873674" cy="369332"/>
          </a:xfrm>
          <a:prstGeom prst="rect">
            <a:avLst/>
          </a:prstGeom>
          <a:noFill/>
        </p:spPr>
        <p:txBody>
          <a:bodyPr wrap="square" rtlCol="0">
            <a:spAutoFit/>
          </a:bodyPr>
          <a:lstStyle/>
          <a:p>
            <a:r>
              <a:rPr lang="zh-CN" altLang="en-US" dirty="0"/>
              <a:t>实物图</a:t>
            </a:r>
          </a:p>
        </p:txBody>
      </p:sp>
      <p:pic>
        <p:nvPicPr>
          <p:cNvPr id="5" name="图片 4" descr="http://127.0.0.1:51004/local/RzpcR2l0UmVwb3NpdG9yeVxSRF9aSlVfMTgwMjI0X0ludkNvbnRlc3RccGljXOWunueJqeWbvueJhzEucG5n">
            <a:extLst>
              <a:ext uri="{FF2B5EF4-FFF2-40B4-BE49-F238E27FC236}">
                <a16:creationId xmlns:a16="http://schemas.microsoft.com/office/drawing/2014/main" id="{5345F64C-5EFF-4A22-BF4A-EB56C9581B3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19134" y="1984603"/>
            <a:ext cx="2252134" cy="3548363"/>
          </a:xfrm>
          <a:prstGeom prst="rect">
            <a:avLst/>
          </a:prstGeom>
          <a:noFill/>
          <a:ln>
            <a:noFill/>
          </a:ln>
        </p:spPr>
      </p:pic>
      <p:pic>
        <p:nvPicPr>
          <p:cNvPr id="6" name="图片 5">
            <a:extLst>
              <a:ext uri="{FF2B5EF4-FFF2-40B4-BE49-F238E27FC236}">
                <a16:creationId xmlns:a16="http://schemas.microsoft.com/office/drawing/2014/main" id="{AC0B8EAA-3971-4486-81A6-4747FDA6EB9A}"/>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3517632" y="1984603"/>
            <a:ext cx="4878611" cy="3543301"/>
          </a:xfrm>
          <a:prstGeom prst="rect">
            <a:avLst/>
          </a:prstGeom>
          <a:noFill/>
          <a:ln>
            <a:noFill/>
          </a:ln>
        </p:spPr>
      </p:pic>
      <p:sp>
        <p:nvSpPr>
          <p:cNvPr id="7" name="文本框 8">
            <a:extLst>
              <a:ext uri="{FF2B5EF4-FFF2-40B4-BE49-F238E27FC236}">
                <a16:creationId xmlns:a16="http://schemas.microsoft.com/office/drawing/2014/main" id="{E3A77E84-2EC7-462A-8F61-A619E5CB0104}"/>
              </a:ext>
            </a:extLst>
          </p:cNvPr>
          <p:cNvSpPr txBox="1"/>
          <p:nvPr/>
        </p:nvSpPr>
        <p:spPr>
          <a:xfrm>
            <a:off x="5407354" y="5864558"/>
            <a:ext cx="1099166" cy="369332"/>
          </a:xfrm>
          <a:prstGeom prst="rect">
            <a:avLst/>
          </a:prstGeom>
          <a:noFill/>
        </p:spPr>
        <p:txBody>
          <a:bodyPr wrap="square" rtlCol="0">
            <a:spAutoFit/>
          </a:bodyPr>
          <a:lstStyle/>
          <a:p>
            <a:r>
              <a:rPr lang="zh-CN" altLang="en-US" dirty="0"/>
              <a:t>安装使用</a:t>
            </a:r>
          </a:p>
        </p:txBody>
      </p:sp>
    </p:spTree>
    <p:extLst>
      <p:ext uri="{BB962C8B-B14F-4D97-AF65-F5344CB8AC3E}">
        <p14:creationId xmlns:p14="http://schemas.microsoft.com/office/powerpoint/2010/main" val="3503872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10373D-E921-4602-B4BA-848BD06A1378}"/>
              </a:ext>
            </a:extLst>
          </p:cNvPr>
          <p:cNvSpPr>
            <a:spLocks noGrp="1"/>
          </p:cNvSpPr>
          <p:nvPr>
            <p:ph type="title"/>
          </p:nvPr>
        </p:nvSpPr>
        <p:spPr/>
        <p:txBody>
          <a:bodyPr/>
          <a:lstStyle/>
          <a:p>
            <a:r>
              <a:rPr lang="zh-CN" altLang="en-US" dirty="0"/>
              <a:t>系统设计与实现</a:t>
            </a:r>
          </a:p>
        </p:txBody>
      </p:sp>
      <p:sp>
        <p:nvSpPr>
          <p:cNvPr id="7" name="文本框 8">
            <a:extLst>
              <a:ext uri="{FF2B5EF4-FFF2-40B4-BE49-F238E27FC236}">
                <a16:creationId xmlns:a16="http://schemas.microsoft.com/office/drawing/2014/main" id="{E3A77E84-2EC7-462A-8F61-A619E5CB0104}"/>
              </a:ext>
            </a:extLst>
          </p:cNvPr>
          <p:cNvSpPr txBox="1"/>
          <p:nvPr/>
        </p:nvSpPr>
        <p:spPr>
          <a:xfrm>
            <a:off x="3444190" y="5949225"/>
            <a:ext cx="2255618" cy="369332"/>
          </a:xfrm>
          <a:prstGeom prst="rect">
            <a:avLst/>
          </a:prstGeom>
          <a:noFill/>
        </p:spPr>
        <p:txBody>
          <a:bodyPr wrap="square" rtlCol="0">
            <a:spAutoFit/>
          </a:bodyPr>
          <a:lstStyle/>
          <a:p>
            <a:r>
              <a:rPr lang="zh-CN" altLang="en-US" dirty="0"/>
              <a:t>设置无人机飞行状态</a:t>
            </a:r>
          </a:p>
        </p:txBody>
      </p:sp>
      <p:pic>
        <p:nvPicPr>
          <p:cNvPr id="4" name="Picture 3" descr="A screen shot of a computer&#10;&#10;Description generated with very high confidence">
            <a:extLst>
              <a:ext uri="{FF2B5EF4-FFF2-40B4-BE49-F238E27FC236}">
                <a16:creationId xmlns:a16="http://schemas.microsoft.com/office/drawing/2014/main" id="{C04A15AF-EF64-4E85-A407-4E8FF7B132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226" y="1828801"/>
            <a:ext cx="6859545" cy="3856566"/>
          </a:xfrm>
          <a:prstGeom prst="rect">
            <a:avLst/>
          </a:prstGeom>
        </p:spPr>
      </p:pic>
    </p:spTree>
    <p:extLst>
      <p:ext uri="{BB962C8B-B14F-4D97-AF65-F5344CB8AC3E}">
        <p14:creationId xmlns:p14="http://schemas.microsoft.com/office/powerpoint/2010/main" val="40644447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10373D-E921-4602-B4BA-848BD06A1378}"/>
              </a:ext>
            </a:extLst>
          </p:cNvPr>
          <p:cNvSpPr>
            <a:spLocks noGrp="1"/>
          </p:cNvSpPr>
          <p:nvPr>
            <p:ph type="title"/>
          </p:nvPr>
        </p:nvSpPr>
        <p:spPr/>
        <p:txBody>
          <a:bodyPr/>
          <a:lstStyle/>
          <a:p>
            <a:r>
              <a:rPr lang="zh-CN" altLang="en-US" dirty="0"/>
              <a:t>成果展示（水平分布）</a:t>
            </a:r>
          </a:p>
        </p:txBody>
      </p:sp>
      <p:pic>
        <p:nvPicPr>
          <p:cNvPr id="4" name="Picture 3" descr="A close up of a map&#10;&#10;Description generated with high confidence">
            <a:extLst>
              <a:ext uri="{FF2B5EF4-FFF2-40B4-BE49-F238E27FC236}">
                <a16:creationId xmlns:a16="http://schemas.microsoft.com/office/drawing/2014/main" id="{FD7A54C2-37AA-462A-AA63-0E5CE433DA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9914" y="3894092"/>
            <a:ext cx="3174439" cy="2168374"/>
          </a:xfrm>
          <a:prstGeom prst="rect">
            <a:avLst/>
          </a:prstGeom>
        </p:spPr>
      </p:pic>
      <p:pic>
        <p:nvPicPr>
          <p:cNvPr id="7" name="Picture 6" descr="A picture containing text, map&#10;&#10;Description generated with very high confidence">
            <a:extLst>
              <a:ext uri="{FF2B5EF4-FFF2-40B4-BE49-F238E27FC236}">
                <a16:creationId xmlns:a16="http://schemas.microsoft.com/office/drawing/2014/main" id="{B07A51B3-91A5-44F0-AD30-0FDBC36295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9649" y="3894092"/>
            <a:ext cx="3173887" cy="2167997"/>
          </a:xfrm>
          <a:prstGeom prst="rect">
            <a:avLst/>
          </a:prstGeom>
        </p:spPr>
      </p:pic>
      <p:pic>
        <p:nvPicPr>
          <p:cNvPr id="10" name="Picture 9" descr="A close up of a map&#10;&#10;Description generated with high confidence">
            <a:extLst>
              <a:ext uri="{FF2B5EF4-FFF2-40B4-BE49-F238E27FC236}">
                <a16:creationId xmlns:a16="http://schemas.microsoft.com/office/drawing/2014/main" id="{94E81BA9-94E1-4623-B9CC-FCE309B76D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4669" y="1326074"/>
            <a:ext cx="3422894" cy="2048791"/>
          </a:xfrm>
          <a:prstGeom prst="rect">
            <a:avLst/>
          </a:prstGeom>
        </p:spPr>
      </p:pic>
      <p:pic>
        <p:nvPicPr>
          <p:cNvPr id="12" name="Picture 11" descr="A close up of a map&#10;&#10;Description generated with high confidence">
            <a:extLst>
              <a:ext uri="{FF2B5EF4-FFF2-40B4-BE49-F238E27FC236}">
                <a16:creationId xmlns:a16="http://schemas.microsoft.com/office/drawing/2014/main" id="{57BBDB6F-7F75-4505-8F1C-34D0EE5AB2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4936" y="1326074"/>
            <a:ext cx="3384397" cy="2102926"/>
          </a:xfrm>
          <a:prstGeom prst="rect">
            <a:avLst/>
          </a:prstGeom>
        </p:spPr>
      </p:pic>
      <p:sp>
        <p:nvSpPr>
          <p:cNvPr id="13" name="文本框 8">
            <a:extLst>
              <a:ext uri="{FF2B5EF4-FFF2-40B4-BE49-F238E27FC236}">
                <a16:creationId xmlns:a16="http://schemas.microsoft.com/office/drawing/2014/main" id="{5E9A2120-69A7-400E-A9B6-AD20647F4C92}"/>
              </a:ext>
            </a:extLst>
          </p:cNvPr>
          <p:cNvSpPr txBox="1"/>
          <p:nvPr/>
        </p:nvSpPr>
        <p:spPr>
          <a:xfrm>
            <a:off x="2200577" y="6127280"/>
            <a:ext cx="893112" cy="369332"/>
          </a:xfrm>
          <a:prstGeom prst="rect">
            <a:avLst/>
          </a:prstGeom>
          <a:noFill/>
        </p:spPr>
        <p:txBody>
          <a:bodyPr wrap="square" rtlCol="0">
            <a:spAutoFit/>
          </a:bodyPr>
          <a:lstStyle/>
          <a:p>
            <a:r>
              <a:rPr lang="en-US" altLang="zh-CN" dirty="0"/>
              <a:t>PM2.5</a:t>
            </a:r>
            <a:endParaRPr lang="zh-CN" altLang="en-US" dirty="0"/>
          </a:p>
        </p:txBody>
      </p:sp>
      <p:sp>
        <p:nvSpPr>
          <p:cNvPr id="14" name="文本框 8">
            <a:extLst>
              <a:ext uri="{FF2B5EF4-FFF2-40B4-BE49-F238E27FC236}">
                <a16:creationId xmlns:a16="http://schemas.microsoft.com/office/drawing/2014/main" id="{CDDF1E27-8A73-409D-A0BA-2F3C3F539C53}"/>
              </a:ext>
            </a:extLst>
          </p:cNvPr>
          <p:cNvSpPr txBox="1"/>
          <p:nvPr/>
        </p:nvSpPr>
        <p:spPr>
          <a:xfrm>
            <a:off x="2324221" y="3459946"/>
            <a:ext cx="645824" cy="369332"/>
          </a:xfrm>
          <a:prstGeom prst="rect">
            <a:avLst/>
          </a:prstGeom>
          <a:noFill/>
        </p:spPr>
        <p:txBody>
          <a:bodyPr wrap="square" rtlCol="0">
            <a:spAutoFit/>
          </a:bodyPr>
          <a:lstStyle/>
          <a:p>
            <a:r>
              <a:rPr lang="zh-CN" altLang="en-US" dirty="0"/>
              <a:t>温度</a:t>
            </a:r>
          </a:p>
        </p:txBody>
      </p:sp>
      <p:sp>
        <p:nvSpPr>
          <p:cNvPr id="15" name="文本框 8">
            <a:extLst>
              <a:ext uri="{FF2B5EF4-FFF2-40B4-BE49-F238E27FC236}">
                <a16:creationId xmlns:a16="http://schemas.microsoft.com/office/drawing/2014/main" id="{DB31E50D-6E63-47BA-ADC8-5C449D3B35D1}"/>
              </a:ext>
            </a:extLst>
          </p:cNvPr>
          <p:cNvSpPr txBox="1"/>
          <p:nvPr/>
        </p:nvSpPr>
        <p:spPr>
          <a:xfrm>
            <a:off x="6193204" y="3429000"/>
            <a:ext cx="645824" cy="369332"/>
          </a:xfrm>
          <a:prstGeom prst="rect">
            <a:avLst/>
          </a:prstGeom>
          <a:noFill/>
        </p:spPr>
        <p:txBody>
          <a:bodyPr wrap="square" rtlCol="0">
            <a:spAutoFit/>
          </a:bodyPr>
          <a:lstStyle/>
          <a:p>
            <a:r>
              <a:rPr lang="zh-CN" altLang="en-US" dirty="0"/>
              <a:t>湿度</a:t>
            </a:r>
          </a:p>
        </p:txBody>
      </p:sp>
      <p:sp>
        <p:nvSpPr>
          <p:cNvPr id="16" name="文本框 8">
            <a:extLst>
              <a:ext uri="{FF2B5EF4-FFF2-40B4-BE49-F238E27FC236}">
                <a16:creationId xmlns:a16="http://schemas.microsoft.com/office/drawing/2014/main" id="{ED2CF6CA-0A6C-4AF5-99F0-5202A8D8CC9A}"/>
              </a:ext>
            </a:extLst>
          </p:cNvPr>
          <p:cNvSpPr txBox="1"/>
          <p:nvPr/>
        </p:nvSpPr>
        <p:spPr>
          <a:xfrm>
            <a:off x="6141006" y="6127280"/>
            <a:ext cx="750219" cy="369332"/>
          </a:xfrm>
          <a:prstGeom prst="rect">
            <a:avLst/>
          </a:prstGeom>
          <a:noFill/>
        </p:spPr>
        <p:txBody>
          <a:bodyPr wrap="square" rtlCol="0">
            <a:spAutoFit/>
          </a:bodyPr>
          <a:lstStyle/>
          <a:p>
            <a:r>
              <a:rPr lang="en-US" altLang="zh-CN" dirty="0"/>
              <a:t>VOC</a:t>
            </a:r>
            <a:endParaRPr lang="zh-CN" altLang="en-US" dirty="0"/>
          </a:p>
        </p:txBody>
      </p:sp>
    </p:spTree>
    <p:extLst>
      <p:ext uri="{BB962C8B-B14F-4D97-AF65-F5344CB8AC3E}">
        <p14:creationId xmlns:p14="http://schemas.microsoft.com/office/powerpoint/2010/main" val="724952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10373D-E921-4602-B4BA-848BD06A1378}"/>
              </a:ext>
            </a:extLst>
          </p:cNvPr>
          <p:cNvSpPr>
            <a:spLocks noGrp="1"/>
          </p:cNvSpPr>
          <p:nvPr>
            <p:ph type="title"/>
          </p:nvPr>
        </p:nvSpPr>
        <p:spPr/>
        <p:txBody>
          <a:bodyPr/>
          <a:lstStyle/>
          <a:p>
            <a:r>
              <a:rPr lang="zh-CN" altLang="en-US" dirty="0"/>
              <a:t>成果展示（垂直分布）</a:t>
            </a:r>
          </a:p>
        </p:txBody>
      </p:sp>
      <p:sp>
        <p:nvSpPr>
          <p:cNvPr id="9" name="文本框 8">
            <a:extLst>
              <a:ext uri="{FF2B5EF4-FFF2-40B4-BE49-F238E27FC236}">
                <a16:creationId xmlns:a16="http://schemas.microsoft.com/office/drawing/2014/main" id="{7138BDE8-B14C-4B95-AE29-67D0066DC742}"/>
              </a:ext>
            </a:extLst>
          </p:cNvPr>
          <p:cNvSpPr txBox="1"/>
          <p:nvPr/>
        </p:nvSpPr>
        <p:spPr>
          <a:xfrm>
            <a:off x="2053790" y="5609829"/>
            <a:ext cx="917352" cy="369332"/>
          </a:xfrm>
          <a:prstGeom prst="rect">
            <a:avLst/>
          </a:prstGeom>
          <a:noFill/>
        </p:spPr>
        <p:txBody>
          <a:bodyPr wrap="square" rtlCol="0">
            <a:spAutoFit/>
          </a:bodyPr>
          <a:lstStyle/>
          <a:p>
            <a:r>
              <a:rPr lang="en-US" altLang="zh-CN" dirty="0"/>
              <a:t>PM2.5</a:t>
            </a:r>
            <a:endParaRPr lang="zh-CN" altLang="en-US" dirty="0"/>
          </a:p>
        </p:txBody>
      </p:sp>
      <p:pic>
        <p:nvPicPr>
          <p:cNvPr id="4" name="Picture 3" descr="A screenshot of a social media post&#10;&#10;Description generated with very high confidence">
            <a:extLst>
              <a:ext uri="{FF2B5EF4-FFF2-40B4-BE49-F238E27FC236}">
                <a16:creationId xmlns:a16="http://schemas.microsoft.com/office/drawing/2014/main" id="{29FA9081-4F39-4F5D-BC76-6123FB1877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878" y="2100396"/>
            <a:ext cx="3672989" cy="3347903"/>
          </a:xfrm>
          <a:prstGeom prst="rect">
            <a:avLst/>
          </a:prstGeom>
        </p:spPr>
      </p:pic>
      <p:pic>
        <p:nvPicPr>
          <p:cNvPr id="7" name="Picture 6" descr="A close up of a map&#10;&#10;Description generated with high confidence">
            <a:extLst>
              <a:ext uri="{FF2B5EF4-FFF2-40B4-BE49-F238E27FC236}">
                <a16:creationId xmlns:a16="http://schemas.microsoft.com/office/drawing/2014/main" id="{5BEA5270-0E98-4119-8CDB-48D9ACC0FE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2134" y="2100396"/>
            <a:ext cx="3678800" cy="3347903"/>
          </a:xfrm>
          <a:prstGeom prst="rect">
            <a:avLst/>
          </a:prstGeom>
        </p:spPr>
      </p:pic>
      <p:sp>
        <p:nvSpPr>
          <p:cNvPr id="10" name="文本框 8">
            <a:extLst>
              <a:ext uri="{FF2B5EF4-FFF2-40B4-BE49-F238E27FC236}">
                <a16:creationId xmlns:a16="http://schemas.microsoft.com/office/drawing/2014/main" id="{D3E80EC0-148E-4780-BFCE-5C9E5703A209}"/>
              </a:ext>
            </a:extLst>
          </p:cNvPr>
          <p:cNvSpPr txBox="1"/>
          <p:nvPr/>
        </p:nvSpPr>
        <p:spPr>
          <a:xfrm>
            <a:off x="6172858" y="5609829"/>
            <a:ext cx="917352" cy="369332"/>
          </a:xfrm>
          <a:prstGeom prst="rect">
            <a:avLst/>
          </a:prstGeom>
          <a:noFill/>
        </p:spPr>
        <p:txBody>
          <a:bodyPr wrap="square" rtlCol="0">
            <a:spAutoFit/>
          </a:bodyPr>
          <a:lstStyle/>
          <a:p>
            <a:r>
              <a:rPr lang="en-US" altLang="zh-CN" dirty="0"/>
              <a:t>VOC</a:t>
            </a:r>
            <a:endParaRPr lang="zh-CN" altLang="en-US" dirty="0"/>
          </a:p>
        </p:txBody>
      </p:sp>
    </p:spTree>
    <p:extLst>
      <p:ext uri="{BB962C8B-B14F-4D97-AF65-F5344CB8AC3E}">
        <p14:creationId xmlns:p14="http://schemas.microsoft.com/office/powerpoint/2010/main" val="3476786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10373D-E921-4602-B4BA-848BD06A1378}"/>
              </a:ext>
            </a:extLst>
          </p:cNvPr>
          <p:cNvSpPr>
            <a:spLocks noGrp="1"/>
          </p:cNvSpPr>
          <p:nvPr>
            <p:ph type="title"/>
          </p:nvPr>
        </p:nvSpPr>
        <p:spPr/>
        <p:txBody>
          <a:bodyPr/>
          <a:lstStyle/>
          <a:p>
            <a:r>
              <a:rPr lang="zh-CN" altLang="en-US" dirty="0"/>
              <a:t>成果展示</a:t>
            </a:r>
          </a:p>
        </p:txBody>
      </p:sp>
      <p:pic>
        <p:nvPicPr>
          <p:cNvPr id="5" name="图片 4" descr="http://127.0.0.1:51004/local/RzpcR2l0UmVwb3NpdG9yeVxSRF9aSlVfMTgwMjI0X0ludkNvbnRlc3RccGljXOaIkOacrOe7n-iuoS5wbmc=">
            <a:extLst>
              <a:ext uri="{FF2B5EF4-FFF2-40B4-BE49-F238E27FC236}">
                <a16:creationId xmlns:a16="http://schemas.microsoft.com/office/drawing/2014/main" id="{E6ECDD7A-3E39-429C-8D9B-D614A085FD9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43729" y="1516284"/>
            <a:ext cx="6856541" cy="4609855"/>
          </a:xfrm>
          <a:prstGeom prst="rect">
            <a:avLst/>
          </a:prstGeom>
          <a:noFill/>
          <a:ln>
            <a:noFill/>
          </a:ln>
        </p:spPr>
      </p:pic>
      <p:sp>
        <p:nvSpPr>
          <p:cNvPr id="11" name="文本框 10">
            <a:extLst>
              <a:ext uri="{FF2B5EF4-FFF2-40B4-BE49-F238E27FC236}">
                <a16:creationId xmlns:a16="http://schemas.microsoft.com/office/drawing/2014/main" id="{A088B303-3B34-4FC9-B61B-92748B227216}"/>
              </a:ext>
            </a:extLst>
          </p:cNvPr>
          <p:cNvSpPr txBox="1"/>
          <p:nvPr/>
        </p:nvSpPr>
        <p:spPr>
          <a:xfrm>
            <a:off x="4012910" y="6182743"/>
            <a:ext cx="1118178" cy="369332"/>
          </a:xfrm>
          <a:prstGeom prst="rect">
            <a:avLst/>
          </a:prstGeom>
          <a:noFill/>
        </p:spPr>
        <p:txBody>
          <a:bodyPr wrap="square" rtlCol="0">
            <a:spAutoFit/>
          </a:bodyPr>
          <a:lstStyle/>
          <a:p>
            <a:r>
              <a:rPr lang="zh-CN" altLang="en-US" dirty="0"/>
              <a:t>成本统计</a:t>
            </a:r>
          </a:p>
        </p:txBody>
      </p:sp>
    </p:spTree>
    <p:extLst>
      <p:ext uri="{BB962C8B-B14F-4D97-AF65-F5344CB8AC3E}">
        <p14:creationId xmlns:p14="http://schemas.microsoft.com/office/powerpoint/2010/main" val="764761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CA3E86-4500-4DF6-9FAD-839A4507AEE5}"/>
              </a:ext>
            </a:extLst>
          </p:cNvPr>
          <p:cNvSpPr>
            <a:spLocks noGrp="1"/>
          </p:cNvSpPr>
          <p:nvPr>
            <p:ph type="title"/>
          </p:nvPr>
        </p:nvSpPr>
        <p:spPr/>
        <p:txBody>
          <a:bodyPr/>
          <a:lstStyle/>
          <a:p>
            <a:r>
              <a:rPr lang="zh-CN" altLang="en-US" dirty="0"/>
              <a:t>感想</a:t>
            </a:r>
          </a:p>
        </p:txBody>
      </p:sp>
      <p:sp>
        <p:nvSpPr>
          <p:cNvPr id="3" name="内容占位符 2">
            <a:extLst>
              <a:ext uri="{FF2B5EF4-FFF2-40B4-BE49-F238E27FC236}">
                <a16:creationId xmlns:a16="http://schemas.microsoft.com/office/drawing/2014/main" id="{BB342751-8A81-47A8-BF44-43ED76438D67}"/>
              </a:ext>
            </a:extLst>
          </p:cNvPr>
          <p:cNvSpPr>
            <a:spLocks noGrp="1"/>
          </p:cNvSpPr>
          <p:nvPr>
            <p:ph idx="1"/>
          </p:nvPr>
        </p:nvSpPr>
        <p:spPr>
          <a:xfrm>
            <a:off x="628650" y="1690689"/>
            <a:ext cx="7886700" cy="2816575"/>
          </a:xfrm>
        </p:spPr>
        <p:txBody>
          <a:bodyPr>
            <a:normAutofit fontScale="92500" lnSpcReduction="10000"/>
          </a:bodyPr>
          <a:lstStyle/>
          <a:p>
            <a:r>
              <a:rPr lang="zh-CN" altLang="zh-CN" sz="2000" dirty="0"/>
              <a:t>在整个研发过程中，我遇到了许多的挫折：不会用烙铁，手一直抖；一开始认不清电阻和电容，闹出了很多的笑话，经过老师一遍一遍地教导，终于</a:t>
            </a:r>
            <a:r>
              <a:rPr lang="zh-CN" altLang="en-US" sz="2000" dirty="0"/>
              <a:t>解决了这些问题</a:t>
            </a:r>
            <a:r>
              <a:rPr lang="zh-CN" altLang="zh-CN" sz="2000" dirty="0"/>
              <a:t>。</a:t>
            </a:r>
          </a:p>
          <a:p>
            <a:r>
              <a:rPr lang="zh-CN" altLang="zh-CN" sz="2000" dirty="0"/>
              <a:t>我从这次设计</a:t>
            </a:r>
            <a:r>
              <a:rPr lang="zh-CN" altLang="en-US" sz="2000" dirty="0"/>
              <a:t>收货颇丰</a:t>
            </a:r>
            <a:r>
              <a:rPr lang="zh-CN" altLang="zh-CN" sz="2000" dirty="0"/>
              <a:t>：如何在生活中发现问题获得设计灵感，如何以现实需求为导向完善创意，如何借助更专业的力量来弥补自己现阶段能力不足的短板以达到完成设计的目的，这些经验将使我受益终生。 </a:t>
            </a:r>
          </a:p>
          <a:p>
            <a:r>
              <a:rPr lang="zh-CN" altLang="zh-CN" sz="2000" dirty="0"/>
              <a:t>我将在老师的指导下继续进行深入研究，进一步完善系统，增加拓展功能，使它更加智能、强大，并在时机成熟时，委托柜关企业投入模型的开发和产品的批量作，推广进入市场，造福社会。</a:t>
            </a:r>
            <a:endParaRPr lang="zh-CN" altLang="en-US" sz="2000" dirty="0"/>
          </a:p>
        </p:txBody>
      </p:sp>
      <p:sp>
        <p:nvSpPr>
          <p:cNvPr id="4" name="21 CuadroTexto">
            <a:extLst>
              <a:ext uri="{FF2B5EF4-FFF2-40B4-BE49-F238E27FC236}">
                <a16:creationId xmlns:a16="http://schemas.microsoft.com/office/drawing/2014/main" id="{50F66D06-4597-42EE-9269-1FABBA676524}"/>
              </a:ext>
            </a:extLst>
          </p:cNvPr>
          <p:cNvSpPr txBox="1">
            <a:spLocks noChangeArrowheads="1"/>
          </p:cNvSpPr>
          <p:nvPr/>
        </p:nvSpPr>
        <p:spPr bwMode="auto">
          <a:xfrm>
            <a:off x="708819" y="4619568"/>
            <a:ext cx="772636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 typeface="Arial" panose="020B0604020202020204" pitchFamily="34" charset="0"/>
              <a:buNone/>
            </a:pPr>
            <a:r>
              <a:rPr lang="zh-CN" altLang="en-US" sz="5400" b="1" dirty="0">
                <a:solidFill>
                  <a:srgbClr val="C00000"/>
                </a:solidFill>
                <a:latin typeface="微软雅黑" panose="020B0503020204020204" pitchFamily="34" charset="-122"/>
                <a:ea typeface="微软雅黑" panose="020B0503020204020204" pitchFamily="34" charset="-122"/>
              </a:rPr>
              <a:t>谢谢评委老师，欢迎指正</a:t>
            </a:r>
          </a:p>
        </p:txBody>
      </p:sp>
    </p:spTree>
    <p:extLst>
      <p:ext uri="{BB962C8B-B14F-4D97-AF65-F5344CB8AC3E}">
        <p14:creationId xmlns:p14="http://schemas.microsoft.com/office/powerpoint/2010/main" val="412324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CBAD60-4B17-4CEB-9EE1-1D74643773CB}"/>
              </a:ext>
            </a:extLst>
          </p:cNvPr>
          <p:cNvSpPr>
            <a:spLocks noGrp="1"/>
          </p:cNvSpPr>
          <p:nvPr>
            <p:ph type="title"/>
          </p:nvPr>
        </p:nvSpPr>
        <p:spPr/>
        <p:txBody>
          <a:bodyPr/>
          <a:lstStyle/>
          <a:p>
            <a:r>
              <a:rPr lang="zh-CN" altLang="en-US" dirty="0"/>
              <a:t>目录</a:t>
            </a:r>
          </a:p>
        </p:txBody>
      </p:sp>
      <p:sp>
        <p:nvSpPr>
          <p:cNvPr id="4" name="椭圆 3">
            <a:extLst>
              <a:ext uri="{FF2B5EF4-FFF2-40B4-BE49-F238E27FC236}">
                <a16:creationId xmlns:a16="http://schemas.microsoft.com/office/drawing/2014/main" id="{5E5B8BF2-27AB-467C-82F3-D254AFA800B1}"/>
              </a:ext>
            </a:extLst>
          </p:cNvPr>
          <p:cNvSpPr/>
          <p:nvPr/>
        </p:nvSpPr>
        <p:spPr>
          <a:xfrm>
            <a:off x="2150689" y="1548646"/>
            <a:ext cx="675400" cy="675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1</a:t>
            </a:r>
            <a:endParaRPr lang="zh-CN" altLang="en-US" sz="2400" dirty="0">
              <a:latin typeface="微软雅黑" panose="020B0503020204020204" pitchFamily="34" charset="-122"/>
              <a:ea typeface="微软雅黑" panose="020B0503020204020204" pitchFamily="34" charset="-122"/>
            </a:endParaRPr>
          </a:p>
        </p:txBody>
      </p:sp>
      <p:sp>
        <p:nvSpPr>
          <p:cNvPr id="5" name="圆角矩形 19">
            <a:extLst>
              <a:ext uri="{FF2B5EF4-FFF2-40B4-BE49-F238E27FC236}">
                <a16:creationId xmlns:a16="http://schemas.microsoft.com/office/drawing/2014/main" id="{92853C38-8694-4970-AF66-7D55D671FCC1}"/>
              </a:ext>
            </a:extLst>
          </p:cNvPr>
          <p:cNvSpPr/>
          <p:nvPr/>
        </p:nvSpPr>
        <p:spPr>
          <a:xfrm>
            <a:off x="2980341" y="1554099"/>
            <a:ext cx="3260310" cy="685800"/>
          </a:xfrm>
          <a:prstGeom prst="round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项目背景</a:t>
            </a:r>
          </a:p>
        </p:txBody>
      </p:sp>
      <p:sp>
        <p:nvSpPr>
          <p:cNvPr id="6" name="圆角矩形 21">
            <a:extLst>
              <a:ext uri="{FF2B5EF4-FFF2-40B4-BE49-F238E27FC236}">
                <a16:creationId xmlns:a16="http://schemas.microsoft.com/office/drawing/2014/main" id="{7593BB77-FE76-4DDB-A434-CAEC9C3C84F6}"/>
              </a:ext>
            </a:extLst>
          </p:cNvPr>
          <p:cNvSpPr/>
          <p:nvPr/>
        </p:nvSpPr>
        <p:spPr>
          <a:xfrm>
            <a:off x="2983893" y="2486725"/>
            <a:ext cx="3251592" cy="685800"/>
          </a:xfrm>
          <a:prstGeom prst="round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研究路线</a:t>
            </a:r>
          </a:p>
        </p:txBody>
      </p:sp>
      <p:sp>
        <p:nvSpPr>
          <p:cNvPr id="7" name="圆角矩形 23">
            <a:extLst>
              <a:ext uri="{FF2B5EF4-FFF2-40B4-BE49-F238E27FC236}">
                <a16:creationId xmlns:a16="http://schemas.microsoft.com/office/drawing/2014/main" id="{34BFE486-F5E8-4B55-9974-46741204EB80}"/>
              </a:ext>
            </a:extLst>
          </p:cNvPr>
          <p:cNvSpPr/>
          <p:nvPr/>
        </p:nvSpPr>
        <p:spPr>
          <a:xfrm>
            <a:off x="2973559" y="3379344"/>
            <a:ext cx="3246427" cy="685800"/>
          </a:xfrm>
          <a:prstGeom prst="round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需求分析</a:t>
            </a:r>
          </a:p>
        </p:txBody>
      </p:sp>
      <p:sp>
        <p:nvSpPr>
          <p:cNvPr id="8" name="圆角矩形 25">
            <a:extLst>
              <a:ext uri="{FF2B5EF4-FFF2-40B4-BE49-F238E27FC236}">
                <a16:creationId xmlns:a16="http://schemas.microsoft.com/office/drawing/2014/main" id="{50465D54-C6D3-4DD5-9EE1-8C66F71F6001}"/>
              </a:ext>
            </a:extLst>
          </p:cNvPr>
          <p:cNvSpPr/>
          <p:nvPr/>
        </p:nvSpPr>
        <p:spPr>
          <a:xfrm>
            <a:off x="2975176" y="4255756"/>
            <a:ext cx="3265476" cy="685800"/>
          </a:xfrm>
          <a:prstGeom prst="round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系统设计与实现</a:t>
            </a:r>
          </a:p>
        </p:txBody>
      </p:sp>
      <p:sp>
        <p:nvSpPr>
          <p:cNvPr id="9" name="圆角矩形 35">
            <a:extLst>
              <a:ext uri="{FF2B5EF4-FFF2-40B4-BE49-F238E27FC236}">
                <a16:creationId xmlns:a16="http://schemas.microsoft.com/office/drawing/2014/main" id="{3E96258E-BC7F-480D-8A64-7A0188DBFFC7}"/>
              </a:ext>
            </a:extLst>
          </p:cNvPr>
          <p:cNvSpPr/>
          <p:nvPr/>
        </p:nvSpPr>
        <p:spPr>
          <a:xfrm>
            <a:off x="2958063" y="5235624"/>
            <a:ext cx="3308419" cy="685800"/>
          </a:xfrm>
          <a:prstGeom prst="round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成果展示</a:t>
            </a:r>
          </a:p>
        </p:txBody>
      </p:sp>
      <p:sp>
        <p:nvSpPr>
          <p:cNvPr id="10" name="椭圆 9">
            <a:extLst>
              <a:ext uri="{FF2B5EF4-FFF2-40B4-BE49-F238E27FC236}">
                <a16:creationId xmlns:a16="http://schemas.microsoft.com/office/drawing/2014/main" id="{F3736536-E25B-45A6-8BB4-230AEDFCCF37}"/>
              </a:ext>
            </a:extLst>
          </p:cNvPr>
          <p:cNvSpPr/>
          <p:nvPr/>
        </p:nvSpPr>
        <p:spPr>
          <a:xfrm>
            <a:off x="2157148" y="2460961"/>
            <a:ext cx="651589" cy="675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2</a:t>
            </a:r>
            <a:endParaRPr lang="zh-CN" altLang="en-US" sz="2400" dirty="0">
              <a:latin typeface="微软雅黑" panose="020B0503020204020204" pitchFamily="34" charset="-122"/>
              <a:ea typeface="微软雅黑" panose="020B0503020204020204" pitchFamily="34" charset="-122"/>
            </a:endParaRPr>
          </a:p>
        </p:txBody>
      </p:sp>
      <p:sp>
        <p:nvSpPr>
          <p:cNvPr id="11" name="椭圆 10">
            <a:extLst>
              <a:ext uri="{FF2B5EF4-FFF2-40B4-BE49-F238E27FC236}">
                <a16:creationId xmlns:a16="http://schemas.microsoft.com/office/drawing/2014/main" id="{B9C2E045-FA28-4E74-ABC9-10A98C725409}"/>
              </a:ext>
            </a:extLst>
          </p:cNvPr>
          <p:cNvSpPr/>
          <p:nvPr/>
        </p:nvSpPr>
        <p:spPr>
          <a:xfrm>
            <a:off x="2131318" y="3378443"/>
            <a:ext cx="675400" cy="675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3</a:t>
            </a:r>
            <a:endParaRPr lang="zh-CN" altLang="en-US" sz="2400" dirty="0">
              <a:latin typeface="微软雅黑" panose="020B0503020204020204" pitchFamily="34" charset="-122"/>
              <a:ea typeface="微软雅黑" panose="020B0503020204020204" pitchFamily="34" charset="-122"/>
            </a:endParaRPr>
          </a:p>
        </p:txBody>
      </p:sp>
      <p:sp>
        <p:nvSpPr>
          <p:cNvPr id="12" name="椭圆 11">
            <a:extLst>
              <a:ext uri="{FF2B5EF4-FFF2-40B4-BE49-F238E27FC236}">
                <a16:creationId xmlns:a16="http://schemas.microsoft.com/office/drawing/2014/main" id="{E5E696A2-E65D-49D7-9BEF-2BEAC216CDC7}"/>
              </a:ext>
            </a:extLst>
          </p:cNvPr>
          <p:cNvSpPr/>
          <p:nvPr/>
        </p:nvSpPr>
        <p:spPr>
          <a:xfrm>
            <a:off x="2119372" y="4275260"/>
            <a:ext cx="675400" cy="675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4</a:t>
            </a:r>
            <a:endParaRPr lang="zh-CN" altLang="en-US" sz="2400" dirty="0">
              <a:latin typeface="微软雅黑" panose="020B0503020204020204" pitchFamily="34" charset="-122"/>
              <a:ea typeface="微软雅黑" panose="020B0503020204020204" pitchFamily="34" charset="-122"/>
            </a:endParaRPr>
          </a:p>
        </p:txBody>
      </p:sp>
      <p:sp>
        <p:nvSpPr>
          <p:cNvPr id="13" name="椭圆 12">
            <a:extLst>
              <a:ext uri="{FF2B5EF4-FFF2-40B4-BE49-F238E27FC236}">
                <a16:creationId xmlns:a16="http://schemas.microsoft.com/office/drawing/2014/main" id="{0CB49AD3-F5B7-4211-A74A-3FB2B60C1A55}"/>
              </a:ext>
            </a:extLst>
          </p:cNvPr>
          <p:cNvSpPr/>
          <p:nvPr/>
        </p:nvSpPr>
        <p:spPr>
          <a:xfrm>
            <a:off x="2120987" y="5245822"/>
            <a:ext cx="675400" cy="675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5</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69788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10373D-E921-4602-B4BA-848BD06A1378}"/>
              </a:ext>
            </a:extLst>
          </p:cNvPr>
          <p:cNvSpPr>
            <a:spLocks noGrp="1"/>
          </p:cNvSpPr>
          <p:nvPr>
            <p:ph type="title"/>
          </p:nvPr>
        </p:nvSpPr>
        <p:spPr/>
        <p:txBody>
          <a:bodyPr/>
          <a:lstStyle/>
          <a:p>
            <a:r>
              <a:rPr lang="zh-CN" altLang="en-US" dirty="0"/>
              <a:t>项目背景</a:t>
            </a:r>
          </a:p>
        </p:txBody>
      </p:sp>
      <p:pic>
        <p:nvPicPr>
          <p:cNvPr id="5" name="内容占位符 4">
            <a:extLst>
              <a:ext uri="{FF2B5EF4-FFF2-40B4-BE49-F238E27FC236}">
                <a16:creationId xmlns:a16="http://schemas.microsoft.com/office/drawing/2014/main" id="{DFF36AA3-7150-42AC-B6BB-F7763CFE2D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600" y="2256296"/>
            <a:ext cx="6591300" cy="3710657"/>
          </a:xfrm>
        </p:spPr>
      </p:pic>
      <p:sp>
        <p:nvSpPr>
          <p:cNvPr id="6" name="文本框 5">
            <a:extLst>
              <a:ext uri="{FF2B5EF4-FFF2-40B4-BE49-F238E27FC236}">
                <a16:creationId xmlns:a16="http://schemas.microsoft.com/office/drawing/2014/main" id="{171144C9-8B56-46FD-B557-306CACA70A1D}"/>
              </a:ext>
            </a:extLst>
          </p:cNvPr>
          <p:cNvSpPr txBox="1"/>
          <p:nvPr/>
        </p:nvSpPr>
        <p:spPr>
          <a:xfrm>
            <a:off x="5398631" y="681037"/>
            <a:ext cx="2996856" cy="923330"/>
          </a:xfrm>
          <a:prstGeom prst="rect">
            <a:avLst/>
          </a:prstGeom>
          <a:noFill/>
        </p:spPr>
        <p:txBody>
          <a:bodyPr wrap="square" rtlCol="0">
            <a:spAutoFit/>
          </a:bodyPr>
          <a:lstStyle/>
          <a:p>
            <a:r>
              <a:rPr lang="en-US" altLang="zh-CN" b="1" dirty="0"/>
              <a:t>2017</a:t>
            </a:r>
            <a:r>
              <a:rPr lang="zh-CN" altLang="zh-CN" b="1" dirty="0"/>
              <a:t>年</a:t>
            </a:r>
            <a:r>
              <a:rPr lang="en-US" altLang="zh-CN" b="1" dirty="0"/>
              <a:t>12</a:t>
            </a:r>
            <a:r>
              <a:rPr lang="zh-CN" altLang="zh-CN" b="1" dirty="0"/>
              <a:t>月</a:t>
            </a:r>
            <a:r>
              <a:rPr lang="en-US" altLang="zh-CN" b="1" dirty="0"/>
              <a:t>29</a:t>
            </a:r>
            <a:r>
              <a:rPr lang="zh-CN" altLang="zh-CN" b="1" dirty="0"/>
              <a:t>日</a:t>
            </a:r>
            <a:r>
              <a:rPr lang="zh-CN" altLang="en-US" dirty="0"/>
              <a:t>，</a:t>
            </a:r>
            <a:endParaRPr lang="en-US" altLang="zh-CN" dirty="0"/>
          </a:p>
          <a:p>
            <a:r>
              <a:rPr lang="zh-CN" altLang="zh-CN" dirty="0"/>
              <a:t>保定重度污染，</a:t>
            </a:r>
            <a:r>
              <a:rPr lang="en-US" altLang="zh-CN" b="1" dirty="0">
                <a:solidFill>
                  <a:srgbClr val="FF0000"/>
                </a:solidFill>
              </a:rPr>
              <a:t>AQI254</a:t>
            </a:r>
            <a:r>
              <a:rPr lang="en-US" altLang="zh-CN" dirty="0"/>
              <a:t>;</a:t>
            </a:r>
          </a:p>
          <a:p>
            <a:r>
              <a:rPr lang="zh-CN" altLang="zh-CN" dirty="0"/>
              <a:t>信阳重度污染，</a:t>
            </a:r>
            <a:r>
              <a:rPr lang="en-US" altLang="zh-CN" b="1" dirty="0">
                <a:solidFill>
                  <a:srgbClr val="FF0000"/>
                </a:solidFill>
              </a:rPr>
              <a:t>AOI282</a:t>
            </a:r>
            <a:r>
              <a:rPr lang="en-US" altLang="zh-CN" dirty="0"/>
              <a:t>;</a:t>
            </a:r>
          </a:p>
        </p:txBody>
      </p:sp>
    </p:spTree>
    <p:extLst>
      <p:ext uri="{BB962C8B-B14F-4D97-AF65-F5344CB8AC3E}">
        <p14:creationId xmlns:p14="http://schemas.microsoft.com/office/powerpoint/2010/main" val="847946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10373D-E921-4602-B4BA-848BD06A1378}"/>
              </a:ext>
            </a:extLst>
          </p:cNvPr>
          <p:cNvSpPr>
            <a:spLocks noGrp="1"/>
          </p:cNvSpPr>
          <p:nvPr>
            <p:ph type="title"/>
          </p:nvPr>
        </p:nvSpPr>
        <p:spPr/>
        <p:txBody>
          <a:bodyPr/>
          <a:lstStyle/>
          <a:p>
            <a:r>
              <a:rPr lang="zh-CN" altLang="en-US" dirty="0"/>
              <a:t>项目背景</a:t>
            </a:r>
          </a:p>
        </p:txBody>
      </p:sp>
      <p:pic>
        <p:nvPicPr>
          <p:cNvPr id="7" name="内容占位符 6" descr="http://127.0.0.1:51004/local/RzpcR2l0UmVwb3NpdG9yeVxSRF9aSlVfMTgwMjI0X0ludkNvbnRlc3RccGljXFBNMi415Y2x5a6zLnBuZw==">
            <a:extLst>
              <a:ext uri="{FF2B5EF4-FFF2-40B4-BE49-F238E27FC236}">
                <a16:creationId xmlns:a16="http://schemas.microsoft.com/office/drawing/2014/main" id="{4E97BB76-8D0E-4979-9737-39C30A4A0F21}"/>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11383" y="1419384"/>
            <a:ext cx="4089059" cy="1562021"/>
          </a:xfrm>
          <a:prstGeom prst="rect">
            <a:avLst/>
          </a:prstGeom>
          <a:noFill/>
          <a:ln>
            <a:noFill/>
          </a:ln>
        </p:spPr>
      </p:pic>
      <p:pic>
        <p:nvPicPr>
          <p:cNvPr id="8" name="图片 7" descr="http://127.0.0.1:51004/local/RzpcR2l0UmVwb3NpdG9yeVxSRF9aSlVfMTgwMjI0X0ludkNvbnRlc3RccGljXFZPQ-WNseWusy5qcGc=">
            <a:extLst>
              <a:ext uri="{FF2B5EF4-FFF2-40B4-BE49-F238E27FC236}">
                <a16:creationId xmlns:a16="http://schemas.microsoft.com/office/drawing/2014/main" id="{885C7D63-BF4C-4733-915E-59083B9963C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349149"/>
            <a:ext cx="4146550" cy="3234055"/>
          </a:xfrm>
          <a:prstGeom prst="rect">
            <a:avLst/>
          </a:prstGeom>
          <a:noFill/>
          <a:ln>
            <a:noFill/>
          </a:ln>
        </p:spPr>
      </p:pic>
      <p:sp>
        <p:nvSpPr>
          <p:cNvPr id="9" name="文本框 8">
            <a:extLst>
              <a:ext uri="{FF2B5EF4-FFF2-40B4-BE49-F238E27FC236}">
                <a16:creationId xmlns:a16="http://schemas.microsoft.com/office/drawing/2014/main" id="{6DC13880-9B1D-4AF5-A1E4-953211B9FCC5}"/>
              </a:ext>
            </a:extLst>
          </p:cNvPr>
          <p:cNvSpPr txBox="1"/>
          <p:nvPr/>
        </p:nvSpPr>
        <p:spPr>
          <a:xfrm>
            <a:off x="5327746" y="434719"/>
            <a:ext cx="3445824" cy="923330"/>
          </a:xfrm>
          <a:prstGeom prst="rect">
            <a:avLst/>
          </a:prstGeom>
          <a:noFill/>
        </p:spPr>
        <p:txBody>
          <a:bodyPr wrap="square" rtlCol="0">
            <a:spAutoFit/>
          </a:bodyPr>
          <a:lstStyle/>
          <a:p>
            <a:r>
              <a:rPr lang="zh-CN" altLang="en-US" dirty="0"/>
              <a:t>每年有至少</a:t>
            </a:r>
            <a:r>
              <a:rPr lang="en-US" altLang="zh-CN" b="1" dirty="0">
                <a:solidFill>
                  <a:srgbClr val="FF0000"/>
                </a:solidFill>
              </a:rPr>
              <a:t>900</a:t>
            </a:r>
            <a:r>
              <a:rPr lang="zh-CN" altLang="en-US" dirty="0"/>
              <a:t>万人因污染导致的疾病丧生，空气污染是头号杀手。</a:t>
            </a:r>
          </a:p>
        </p:txBody>
      </p:sp>
      <p:pic>
        <p:nvPicPr>
          <p:cNvPr id="4" name="Picture 3">
            <a:extLst>
              <a:ext uri="{FF2B5EF4-FFF2-40B4-BE49-F238E27FC236}">
                <a16:creationId xmlns:a16="http://schemas.microsoft.com/office/drawing/2014/main" id="{925632FD-16E7-412A-AFEB-F960DC0CF7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377" y="1418948"/>
            <a:ext cx="3867453" cy="5164256"/>
          </a:xfrm>
          <a:prstGeom prst="rect">
            <a:avLst/>
          </a:prstGeom>
        </p:spPr>
      </p:pic>
      <p:pic>
        <p:nvPicPr>
          <p:cNvPr id="5" name="Picture 4" descr="A picture containing table, indoor, sitting&#10;&#10;Description generated with high confidence">
            <a:extLst>
              <a:ext uri="{FF2B5EF4-FFF2-40B4-BE49-F238E27FC236}">
                <a16:creationId xmlns:a16="http://schemas.microsoft.com/office/drawing/2014/main" id="{17CA0B45-A618-4023-9CCD-D00BDA5CA7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6156" y="2347232"/>
            <a:ext cx="7019925" cy="4314825"/>
          </a:xfrm>
          <a:prstGeom prst="rect">
            <a:avLst/>
          </a:prstGeom>
        </p:spPr>
      </p:pic>
    </p:spTree>
    <p:extLst>
      <p:ext uri="{BB962C8B-B14F-4D97-AF65-F5344CB8AC3E}">
        <p14:creationId xmlns:p14="http://schemas.microsoft.com/office/powerpoint/2010/main" val="108797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1.89115 -0.02314 L 1.62917 -0.22106 C 1.57465 -0.2662 1.49271 -0.29236 1.4066 -0.29143 C 1.30868 -0.29143 1.23073 -0.2662 1.17569 -0.22106 L 0.91302 -0.02314 " pathEditMode="relative" rAng="10800000" ptsTypes="AAAAA">
                                      <p:cBhvr>
                                        <p:cTn id="6" dur="2500" fill="hold"/>
                                        <p:tgtEl>
                                          <p:spTgt spid="5"/>
                                        </p:tgtEl>
                                        <p:attrNameLst>
                                          <p:attrName>ppt_x</p:attrName>
                                          <p:attrName>ppt_y</p:attrName>
                                        </p:attrNameLst>
                                      </p:cBhvr>
                                      <p:rCtr x="-48906" y="-134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10373D-E921-4602-B4BA-848BD06A1378}"/>
              </a:ext>
            </a:extLst>
          </p:cNvPr>
          <p:cNvSpPr>
            <a:spLocks noGrp="1"/>
          </p:cNvSpPr>
          <p:nvPr>
            <p:ph type="title"/>
          </p:nvPr>
        </p:nvSpPr>
        <p:spPr/>
        <p:txBody>
          <a:bodyPr/>
          <a:lstStyle/>
          <a:p>
            <a:r>
              <a:rPr lang="zh-CN" altLang="en-US" dirty="0"/>
              <a:t>研究路线</a:t>
            </a:r>
          </a:p>
        </p:txBody>
      </p:sp>
      <p:pic>
        <p:nvPicPr>
          <p:cNvPr id="6" name="内容占位符 13">
            <a:extLst>
              <a:ext uri="{FF2B5EF4-FFF2-40B4-BE49-F238E27FC236}">
                <a16:creationId xmlns:a16="http://schemas.microsoft.com/office/drawing/2014/main" id="{7175D5CB-D4C8-467C-91F8-76F5331D4D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41" y="1351370"/>
            <a:ext cx="6843446" cy="4832350"/>
          </a:xfrm>
          <a:prstGeom prst="rect">
            <a:avLst/>
          </a:prstGeom>
        </p:spPr>
      </p:pic>
      <p:sp>
        <p:nvSpPr>
          <p:cNvPr id="8" name="矩形 7">
            <a:extLst>
              <a:ext uri="{FF2B5EF4-FFF2-40B4-BE49-F238E27FC236}">
                <a16:creationId xmlns:a16="http://schemas.microsoft.com/office/drawing/2014/main" id="{C67BD8AE-C4C8-40AF-AF38-30B4F0E82A5C}"/>
              </a:ext>
            </a:extLst>
          </p:cNvPr>
          <p:cNvSpPr/>
          <p:nvPr/>
        </p:nvSpPr>
        <p:spPr>
          <a:xfrm>
            <a:off x="5937813" y="608456"/>
            <a:ext cx="1296365" cy="5434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此处应有调研图片</a:t>
            </a:r>
          </a:p>
        </p:txBody>
      </p:sp>
    </p:spTree>
    <p:extLst>
      <p:ext uri="{BB962C8B-B14F-4D97-AF65-F5344CB8AC3E}">
        <p14:creationId xmlns:p14="http://schemas.microsoft.com/office/powerpoint/2010/main" val="3785171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10373D-E921-4602-B4BA-848BD06A1378}"/>
              </a:ext>
            </a:extLst>
          </p:cNvPr>
          <p:cNvSpPr>
            <a:spLocks noGrp="1"/>
          </p:cNvSpPr>
          <p:nvPr>
            <p:ph type="title"/>
          </p:nvPr>
        </p:nvSpPr>
        <p:spPr/>
        <p:txBody>
          <a:bodyPr/>
          <a:lstStyle/>
          <a:p>
            <a:r>
              <a:rPr lang="zh-CN" altLang="en-US" dirty="0"/>
              <a:t>需求分析</a:t>
            </a:r>
          </a:p>
        </p:txBody>
      </p:sp>
      <p:sp>
        <p:nvSpPr>
          <p:cNvPr id="10" name="矩形 9">
            <a:extLst>
              <a:ext uri="{FF2B5EF4-FFF2-40B4-BE49-F238E27FC236}">
                <a16:creationId xmlns:a16="http://schemas.microsoft.com/office/drawing/2014/main" id="{87D6253A-8AAB-40A9-A6DB-4256D05F2129}"/>
              </a:ext>
            </a:extLst>
          </p:cNvPr>
          <p:cNvSpPr/>
          <p:nvPr/>
        </p:nvSpPr>
        <p:spPr>
          <a:xfrm>
            <a:off x="5984111" y="567944"/>
            <a:ext cx="1394749" cy="8383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此处应有问卷调查结果，使用饼图</a:t>
            </a:r>
          </a:p>
        </p:txBody>
      </p:sp>
      <p:pic>
        <p:nvPicPr>
          <p:cNvPr id="5" name="图片 4">
            <a:extLst>
              <a:ext uri="{FF2B5EF4-FFF2-40B4-BE49-F238E27FC236}">
                <a16:creationId xmlns:a16="http://schemas.microsoft.com/office/drawing/2014/main" id="{0DE9F2AA-87E0-4600-97A1-67D53E7D4C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9747" y="1764510"/>
            <a:ext cx="5084505" cy="4323558"/>
          </a:xfrm>
          <a:prstGeom prst="rect">
            <a:avLst/>
          </a:prstGeom>
        </p:spPr>
      </p:pic>
      <p:sp>
        <p:nvSpPr>
          <p:cNvPr id="16" name="思想气泡: 云 15">
            <a:extLst>
              <a:ext uri="{FF2B5EF4-FFF2-40B4-BE49-F238E27FC236}">
                <a16:creationId xmlns:a16="http://schemas.microsoft.com/office/drawing/2014/main" id="{D7B59706-5BCE-40BC-B433-3967217A1ED6}"/>
              </a:ext>
            </a:extLst>
          </p:cNvPr>
          <p:cNvSpPr/>
          <p:nvPr/>
        </p:nvSpPr>
        <p:spPr>
          <a:xfrm>
            <a:off x="6060873" y="5117189"/>
            <a:ext cx="1877352" cy="1116701"/>
          </a:xfrm>
          <a:prstGeom prst="cloudCallout">
            <a:avLst>
              <a:gd name="adj1" fmla="val -75143"/>
              <a:gd name="adj2" fmla="val -48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超长续航</a:t>
            </a:r>
          </a:p>
        </p:txBody>
      </p:sp>
      <p:sp>
        <p:nvSpPr>
          <p:cNvPr id="17" name="思想气泡: 云 16">
            <a:extLst>
              <a:ext uri="{FF2B5EF4-FFF2-40B4-BE49-F238E27FC236}">
                <a16:creationId xmlns:a16="http://schemas.microsoft.com/office/drawing/2014/main" id="{4970EE35-5D96-4371-BF33-A91EFCAFD6F2}"/>
              </a:ext>
            </a:extLst>
          </p:cNvPr>
          <p:cNvSpPr/>
          <p:nvPr/>
        </p:nvSpPr>
        <p:spPr>
          <a:xfrm>
            <a:off x="6657048" y="1961166"/>
            <a:ext cx="1877352" cy="1116701"/>
          </a:xfrm>
          <a:prstGeom prst="cloudCallout">
            <a:avLst>
              <a:gd name="adj1" fmla="val -53161"/>
              <a:gd name="adj2" fmla="val 831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成本低廉</a:t>
            </a:r>
          </a:p>
        </p:txBody>
      </p:sp>
      <p:sp>
        <p:nvSpPr>
          <p:cNvPr id="18" name="思想气泡: 云 17">
            <a:extLst>
              <a:ext uri="{FF2B5EF4-FFF2-40B4-BE49-F238E27FC236}">
                <a16:creationId xmlns:a16="http://schemas.microsoft.com/office/drawing/2014/main" id="{C55209E7-B433-407B-9124-06384BD130AF}"/>
              </a:ext>
            </a:extLst>
          </p:cNvPr>
          <p:cNvSpPr/>
          <p:nvPr/>
        </p:nvSpPr>
        <p:spPr>
          <a:xfrm>
            <a:off x="559940" y="4986934"/>
            <a:ext cx="1877352" cy="1116701"/>
          </a:xfrm>
          <a:prstGeom prst="cloudCallout">
            <a:avLst>
              <a:gd name="adj1" fmla="val 64296"/>
              <a:gd name="adj2" fmla="val -1135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传感器种类丰富</a:t>
            </a:r>
          </a:p>
        </p:txBody>
      </p:sp>
      <p:sp>
        <p:nvSpPr>
          <p:cNvPr id="19" name="思想气泡: 云 18">
            <a:extLst>
              <a:ext uri="{FF2B5EF4-FFF2-40B4-BE49-F238E27FC236}">
                <a16:creationId xmlns:a16="http://schemas.microsoft.com/office/drawing/2014/main" id="{6112DEA1-B96B-433D-8531-268568A6BFC3}"/>
              </a:ext>
            </a:extLst>
          </p:cNvPr>
          <p:cNvSpPr/>
          <p:nvPr/>
        </p:nvSpPr>
        <p:spPr>
          <a:xfrm>
            <a:off x="1091071" y="1474930"/>
            <a:ext cx="1877352" cy="1116701"/>
          </a:xfrm>
          <a:prstGeom prst="cloudCallout">
            <a:avLst>
              <a:gd name="adj1" fmla="val 85633"/>
              <a:gd name="adj2" fmla="val 461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手机</a:t>
            </a:r>
            <a:r>
              <a:rPr lang="en-US" altLang="zh-CN" dirty="0"/>
              <a:t>APP</a:t>
            </a:r>
            <a:endParaRPr lang="zh-CN" altLang="en-US" dirty="0"/>
          </a:p>
        </p:txBody>
      </p:sp>
    </p:spTree>
    <p:extLst>
      <p:ext uri="{BB962C8B-B14F-4D97-AF65-F5344CB8AC3E}">
        <p14:creationId xmlns:p14="http://schemas.microsoft.com/office/powerpoint/2010/main" val="297276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1+#ppt_w/2"/>
                                          </p:val>
                                        </p:tav>
                                        <p:tav tm="100000">
                                          <p:val>
                                            <p:strVal val="#ppt_x"/>
                                          </p:val>
                                        </p:tav>
                                      </p:tavLst>
                                    </p:anim>
                                    <p:anim calcmode="lin" valueType="num">
                                      <p:cBhvr additive="base">
                                        <p:cTn id="14"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0-#ppt_w/2"/>
                                          </p:val>
                                        </p:tav>
                                        <p:tav tm="100000">
                                          <p:val>
                                            <p:strVal val="#ppt_x"/>
                                          </p:val>
                                        </p:tav>
                                      </p:tavLst>
                                    </p:anim>
                                    <p:anim calcmode="lin" valueType="num">
                                      <p:cBhvr additive="base">
                                        <p:cTn id="20"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0-#ppt_w/2"/>
                                          </p:val>
                                        </p:tav>
                                        <p:tav tm="100000">
                                          <p:val>
                                            <p:strVal val="#ppt_x"/>
                                          </p:val>
                                        </p:tav>
                                      </p:tavLst>
                                    </p:anim>
                                    <p:anim calcmode="lin" valueType="num">
                                      <p:cBhvr additive="base">
                                        <p:cTn id="26"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10373D-E921-4602-B4BA-848BD06A1378}"/>
              </a:ext>
            </a:extLst>
          </p:cNvPr>
          <p:cNvSpPr>
            <a:spLocks noGrp="1"/>
          </p:cNvSpPr>
          <p:nvPr>
            <p:ph type="title"/>
          </p:nvPr>
        </p:nvSpPr>
        <p:spPr/>
        <p:txBody>
          <a:bodyPr/>
          <a:lstStyle/>
          <a:p>
            <a:r>
              <a:rPr lang="zh-CN" altLang="en-US" dirty="0"/>
              <a:t>需求分析</a:t>
            </a:r>
          </a:p>
        </p:txBody>
      </p:sp>
      <p:sp>
        <p:nvSpPr>
          <p:cNvPr id="10" name="矩形 9">
            <a:extLst>
              <a:ext uri="{FF2B5EF4-FFF2-40B4-BE49-F238E27FC236}">
                <a16:creationId xmlns:a16="http://schemas.microsoft.com/office/drawing/2014/main" id="{87D6253A-8AAB-40A9-A6DB-4256D05F2129}"/>
              </a:ext>
            </a:extLst>
          </p:cNvPr>
          <p:cNvSpPr/>
          <p:nvPr/>
        </p:nvSpPr>
        <p:spPr>
          <a:xfrm>
            <a:off x="5984111" y="567944"/>
            <a:ext cx="1394749" cy="8383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此处应有问卷调查结果，使用饼图</a:t>
            </a:r>
          </a:p>
        </p:txBody>
      </p:sp>
      <p:pic>
        <p:nvPicPr>
          <p:cNvPr id="6" name="图片 5">
            <a:extLst>
              <a:ext uri="{FF2B5EF4-FFF2-40B4-BE49-F238E27FC236}">
                <a16:creationId xmlns:a16="http://schemas.microsoft.com/office/drawing/2014/main" id="{9BA82834-511E-4ECA-BC95-259BE99842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4616" y="1750414"/>
            <a:ext cx="4974766" cy="4323377"/>
          </a:xfrm>
          <a:prstGeom prst="rect">
            <a:avLst/>
          </a:prstGeom>
        </p:spPr>
      </p:pic>
    </p:spTree>
    <p:extLst>
      <p:ext uri="{BB962C8B-B14F-4D97-AF65-F5344CB8AC3E}">
        <p14:creationId xmlns:p14="http://schemas.microsoft.com/office/powerpoint/2010/main" val="2849068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10373D-E921-4602-B4BA-848BD06A1378}"/>
              </a:ext>
            </a:extLst>
          </p:cNvPr>
          <p:cNvSpPr>
            <a:spLocks noGrp="1"/>
          </p:cNvSpPr>
          <p:nvPr>
            <p:ph type="title"/>
          </p:nvPr>
        </p:nvSpPr>
        <p:spPr/>
        <p:txBody>
          <a:bodyPr/>
          <a:lstStyle/>
          <a:p>
            <a:r>
              <a:rPr lang="zh-CN" altLang="en-US" dirty="0"/>
              <a:t>系统设计与实现</a:t>
            </a:r>
          </a:p>
        </p:txBody>
      </p:sp>
      <p:pic>
        <p:nvPicPr>
          <p:cNvPr id="10" name="内容占位符 9" descr="http://127.0.0.1:51004/local/RzpcR2l0UmVwb3NpdG9yeVxSRF9aSlVfMTgwMjI0X0ludkNvbnRlc3RccGljXOS-v-aQuuW8j-eOr-Wig-ebkea1i-ezu-e7n-i_nuaOpeaJi-acui5qcGc=">
            <a:extLst>
              <a:ext uri="{FF2B5EF4-FFF2-40B4-BE49-F238E27FC236}">
                <a16:creationId xmlns:a16="http://schemas.microsoft.com/office/drawing/2014/main" id="{B2AC4B1A-7003-4F5E-89EF-97F410D27D78}"/>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88559" y="2338085"/>
            <a:ext cx="7566882" cy="3102015"/>
          </a:xfrm>
          <a:prstGeom prst="rect">
            <a:avLst/>
          </a:prstGeom>
          <a:noFill/>
          <a:ln>
            <a:noFill/>
          </a:ln>
        </p:spPr>
      </p:pic>
      <p:pic>
        <p:nvPicPr>
          <p:cNvPr id="4" name="图片 11">
            <a:extLst>
              <a:ext uri="{FF2B5EF4-FFF2-40B4-BE49-F238E27FC236}">
                <a16:creationId xmlns:a16="http://schemas.microsoft.com/office/drawing/2014/main" id="{E1C453D3-5F48-4B23-8C5A-5F69923271DD}"/>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788559" y="2103120"/>
            <a:ext cx="3783441" cy="3570514"/>
          </a:xfrm>
          <a:prstGeom prst="rect">
            <a:avLst/>
          </a:prstGeom>
          <a:noFill/>
          <a:ln>
            <a:noFill/>
          </a:ln>
        </p:spPr>
      </p:pic>
    </p:spTree>
    <p:extLst>
      <p:ext uri="{BB962C8B-B14F-4D97-AF65-F5344CB8AC3E}">
        <p14:creationId xmlns:p14="http://schemas.microsoft.com/office/powerpoint/2010/main" val="466731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10373D-E921-4602-B4BA-848BD06A1378}"/>
              </a:ext>
            </a:extLst>
          </p:cNvPr>
          <p:cNvSpPr>
            <a:spLocks noGrp="1"/>
          </p:cNvSpPr>
          <p:nvPr>
            <p:ph type="title"/>
          </p:nvPr>
        </p:nvSpPr>
        <p:spPr/>
        <p:txBody>
          <a:bodyPr/>
          <a:lstStyle/>
          <a:p>
            <a:r>
              <a:rPr lang="zh-CN" altLang="en-US" dirty="0"/>
              <a:t>系统设计与实现</a:t>
            </a:r>
          </a:p>
        </p:txBody>
      </p:sp>
      <p:pic>
        <p:nvPicPr>
          <p:cNvPr id="8" name="图片 7">
            <a:extLst>
              <a:ext uri="{FF2B5EF4-FFF2-40B4-BE49-F238E27FC236}">
                <a16:creationId xmlns:a16="http://schemas.microsoft.com/office/drawing/2014/main" id="{F5331464-413D-41F7-821D-C6AD4DAA1585}"/>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982502" y="2140614"/>
            <a:ext cx="3791435" cy="3269586"/>
          </a:xfrm>
          <a:prstGeom prst="rect">
            <a:avLst/>
          </a:prstGeom>
          <a:noFill/>
          <a:ln>
            <a:noFill/>
          </a:ln>
        </p:spPr>
      </p:pic>
      <p:sp>
        <p:nvSpPr>
          <p:cNvPr id="11" name="文本框 10">
            <a:extLst>
              <a:ext uri="{FF2B5EF4-FFF2-40B4-BE49-F238E27FC236}">
                <a16:creationId xmlns:a16="http://schemas.microsoft.com/office/drawing/2014/main" id="{BEB8351D-80B4-4909-92DD-B3B3DF87A914}"/>
              </a:ext>
            </a:extLst>
          </p:cNvPr>
          <p:cNvSpPr txBox="1"/>
          <p:nvPr/>
        </p:nvSpPr>
        <p:spPr>
          <a:xfrm>
            <a:off x="1690548" y="5809314"/>
            <a:ext cx="2048673" cy="369332"/>
          </a:xfrm>
          <a:prstGeom prst="rect">
            <a:avLst/>
          </a:prstGeom>
          <a:noFill/>
        </p:spPr>
        <p:txBody>
          <a:bodyPr wrap="square" rtlCol="0">
            <a:spAutoFit/>
          </a:bodyPr>
          <a:lstStyle/>
          <a:p>
            <a:r>
              <a:rPr lang="zh-CN" altLang="en-US" dirty="0"/>
              <a:t>传感器模块流程图</a:t>
            </a:r>
          </a:p>
        </p:txBody>
      </p:sp>
      <p:pic>
        <p:nvPicPr>
          <p:cNvPr id="12" name="图片 11">
            <a:extLst>
              <a:ext uri="{FF2B5EF4-FFF2-40B4-BE49-F238E27FC236}">
                <a16:creationId xmlns:a16="http://schemas.microsoft.com/office/drawing/2014/main" id="{7219AC07-562F-499B-B96C-4B2311CBFBD7}"/>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5030838" y="1717281"/>
            <a:ext cx="2347862" cy="3983816"/>
          </a:xfrm>
          <a:prstGeom prst="rect">
            <a:avLst/>
          </a:prstGeom>
          <a:noFill/>
          <a:ln>
            <a:noFill/>
          </a:ln>
        </p:spPr>
      </p:pic>
      <p:sp>
        <p:nvSpPr>
          <p:cNvPr id="13" name="文本框 12">
            <a:extLst>
              <a:ext uri="{FF2B5EF4-FFF2-40B4-BE49-F238E27FC236}">
                <a16:creationId xmlns:a16="http://schemas.microsoft.com/office/drawing/2014/main" id="{DEA5D5B9-9268-483B-8BC3-46753D7E1EFE}"/>
              </a:ext>
            </a:extLst>
          </p:cNvPr>
          <p:cNvSpPr txBox="1"/>
          <p:nvPr/>
        </p:nvSpPr>
        <p:spPr>
          <a:xfrm>
            <a:off x="5423489" y="5809314"/>
            <a:ext cx="1562560" cy="369332"/>
          </a:xfrm>
          <a:prstGeom prst="rect">
            <a:avLst/>
          </a:prstGeom>
          <a:noFill/>
        </p:spPr>
        <p:txBody>
          <a:bodyPr wrap="square" rtlCol="0">
            <a:spAutoFit/>
          </a:bodyPr>
          <a:lstStyle/>
          <a:p>
            <a:r>
              <a:rPr lang="zh-CN" altLang="en-US" dirty="0"/>
              <a:t>主要代码展示</a:t>
            </a:r>
          </a:p>
        </p:txBody>
      </p:sp>
    </p:spTree>
    <p:extLst>
      <p:ext uri="{BB962C8B-B14F-4D97-AF65-F5344CB8AC3E}">
        <p14:creationId xmlns:p14="http://schemas.microsoft.com/office/powerpoint/2010/main" val="3294299356"/>
      </p:ext>
    </p:extLst>
  </p:cSld>
  <p:clrMapOvr>
    <a:masterClrMapping/>
  </p:clrMapOvr>
</p:sld>
</file>

<file path=ppt/theme/theme1.xml><?xml version="1.0" encoding="utf-8"?>
<a:theme xmlns:a="http://schemas.openxmlformats.org/drawingml/2006/main" name="丝状">
  <a:themeElements>
    <a:clrScheme name="丝状">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丝状">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丝状">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1125</TotalTime>
  <Words>330</Words>
  <Application>Microsoft Office PowerPoint</Application>
  <PresentationFormat>On-screen Show (4:3)</PresentationFormat>
  <Paragraphs>59</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微软雅黑</vt:lpstr>
      <vt:lpstr>幼圆</vt:lpstr>
      <vt:lpstr>Arial</vt:lpstr>
      <vt:lpstr>Century Gothic</vt:lpstr>
      <vt:lpstr>Wingdings 3</vt:lpstr>
      <vt:lpstr>丝状</vt:lpstr>
      <vt:lpstr>基于无人机的立体空气质量检测系统</vt:lpstr>
      <vt:lpstr>目录</vt:lpstr>
      <vt:lpstr>项目背景</vt:lpstr>
      <vt:lpstr>项目背景</vt:lpstr>
      <vt:lpstr>研究路线</vt:lpstr>
      <vt:lpstr>需求分析</vt:lpstr>
      <vt:lpstr>需求分析</vt:lpstr>
      <vt:lpstr>系统设计与实现</vt:lpstr>
      <vt:lpstr>系统设计与实现</vt:lpstr>
      <vt:lpstr>系统设计与实现</vt:lpstr>
      <vt:lpstr>系统设计与实现</vt:lpstr>
      <vt:lpstr>系统设计与实现</vt:lpstr>
      <vt:lpstr>系统设计与实现</vt:lpstr>
      <vt:lpstr>成果展示（水平分布）</vt:lpstr>
      <vt:lpstr>成果展示（垂直分布）</vt:lpstr>
      <vt:lpstr>成果展示</vt:lpstr>
      <vt:lpstr>感想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便携式环境检测仪</dc:title>
  <dc:creator>家骏 缪</dc:creator>
  <cp:lastModifiedBy> </cp:lastModifiedBy>
  <cp:revision>45</cp:revision>
  <dcterms:created xsi:type="dcterms:W3CDTF">2018-07-20T13:53:52Z</dcterms:created>
  <dcterms:modified xsi:type="dcterms:W3CDTF">2018-08-08T09:00:25Z</dcterms:modified>
</cp:coreProperties>
</file>